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xlsm" ContentType="application/vnd.ms-excel.sheet.macroEnabled.12"/>
  <Default Extension="emf" ContentType="image/x-emf"/>
  <Default Extension="m4a" ContentType="audio/mp4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74"/>
  </p:notesMasterIdLst>
  <p:handoutMasterIdLst>
    <p:handoutMasterId r:id="rId75"/>
  </p:handoutMasterIdLst>
  <p:sldIdLst>
    <p:sldId id="258" r:id="rId2"/>
    <p:sldId id="348" r:id="rId3"/>
    <p:sldId id="338" r:id="rId4"/>
    <p:sldId id="340" r:id="rId5"/>
    <p:sldId id="355" r:id="rId6"/>
    <p:sldId id="356" r:id="rId7"/>
    <p:sldId id="357" r:id="rId8"/>
    <p:sldId id="350" r:id="rId9"/>
    <p:sldId id="351" r:id="rId10"/>
    <p:sldId id="259" r:id="rId11"/>
    <p:sldId id="260" r:id="rId12"/>
    <p:sldId id="261" r:id="rId13"/>
    <p:sldId id="262" r:id="rId14"/>
    <p:sldId id="263" r:id="rId15"/>
    <p:sldId id="264" r:id="rId16"/>
    <p:sldId id="352" r:id="rId17"/>
    <p:sldId id="353" r:id="rId18"/>
    <p:sldId id="307" r:id="rId19"/>
    <p:sldId id="308" r:id="rId20"/>
    <p:sldId id="309" r:id="rId21"/>
    <p:sldId id="364" r:id="rId22"/>
    <p:sldId id="365" r:id="rId23"/>
    <p:sldId id="265" r:id="rId24"/>
    <p:sldId id="266" r:id="rId25"/>
    <p:sldId id="267" r:id="rId26"/>
    <p:sldId id="269" r:id="rId27"/>
    <p:sldId id="358" r:id="rId28"/>
    <p:sldId id="359" r:id="rId29"/>
    <p:sldId id="279" r:id="rId30"/>
    <p:sldId id="316" r:id="rId31"/>
    <p:sldId id="317" r:id="rId32"/>
    <p:sldId id="361" r:id="rId33"/>
    <p:sldId id="349" r:id="rId34"/>
    <p:sldId id="360" r:id="rId35"/>
    <p:sldId id="362" r:id="rId36"/>
    <p:sldId id="311" r:id="rId37"/>
    <p:sldId id="334" r:id="rId38"/>
    <p:sldId id="341" r:id="rId39"/>
    <p:sldId id="318" r:id="rId40"/>
    <p:sldId id="319" r:id="rId41"/>
    <p:sldId id="312" r:id="rId42"/>
    <p:sldId id="320" r:id="rId43"/>
    <p:sldId id="315" r:id="rId44"/>
    <p:sldId id="314" r:id="rId45"/>
    <p:sldId id="313" r:id="rId46"/>
    <p:sldId id="343" r:id="rId47"/>
    <p:sldId id="363" r:id="rId48"/>
    <p:sldId id="369" r:id="rId49"/>
    <p:sldId id="370" r:id="rId50"/>
    <p:sldId id="371" r:id="rId51"/>
    <p:sldId id="372" r:id="rId52"/>
    <p:sldId id="373" r:id="rId53"/>
    <p:sldId id="374" r:id="rId54"/>
    <p:sldId id="375" r:id="rId55"/>
    <p:sldId id="376" r:id="rId56"/>
    <p:sldId id="377" r:id="rId57"/>
    <p:sldId id="378" r:id="rId58"/>
    <p:sldId id="379" r:id="rId59"/>
    <p:sldId id="380" r:id="rId60"/>
    <p:sldId id="381" r:id="rId61"/>
    <p:sldId id="382" r:id="rId62"/>
    <p:sldId id="383" r:id="rId63"/>
    <p:sldId id="477" r:id="rId64"/>
    <p:sldId id="478" r:id="rId65"/>
    <p:sldId id="479" r:id="rId66"/>
    <p:sldId id="480" r:id="rId67"/>
    <p:sldId id="481" r:id="rId68"/>
    <p:sldId id="482" r:id="rId69"/>
    <p:sldId id="483" r:id="rId70"/>
    <p:sldId id="484" r:id="rId71"/>
    <p:sldId id="485" r:id="rId72"/>
    <p:sldId id="486" r:id="rId7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Arial Unicode M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bw" frameSlides="1"/>
  <p:clrMru>
    <a:srgbClr val="B2B2B2"/>
    <a:srgbClr val="FF9966"/>
    <a:srgbClr val="F4F3EB"/>
    <a:srgbClr val="F0EEEB"/>
    <a:srgbClr val="00A000"/>
    <a:srgbClr val="A40508"/>
    <a:srgbClr val="A50021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90"/>
  </p:normalViewPr>
  <p:slideViewPr>
    <p:cSldViewPr>
      <p:cViewPr varScale="1">
        <p:scale>
          <a:sx n="73" d="100"/>
          <a:sy n="73" d="100"/>
        </p:scale>
        <p:origin x="132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65536" y="13457817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.xlsm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hPercent val="60"/>
      <c:rotY val="20"/>
      <c:depthPercent val="100"/>
      <c:rAngAx val="1"/>
    </c:view3D>
    <c:floor>
      <c:thickness val="0"/>
      <c:spPr>
        <a:solidFill>
          <a:srgbClr val="C0C0C0"/>
        </a:solidFill>
        <a:ln w="3175">
          <a:solidFill>
            <a:srgbClr val="000000"/>
          </a:solidFill>
          <a:prstDash val="solid"/>
        </a:ln>
      </c:spPr>
    </c:floor>
    <c:sideWall>
      <c:thickness val="0"/>
      <c:spPr>
        <a:noFill/>
        <a:ln w="12700">
          <a:solidFill>
            <a:srgbClr val="000000"/>
          </a:solidFill>
          <a:prstDash val="solid"/>
        </a:ln>
      </c:spPr>
    </c:sideWall>
    <c:backWall>
      <c:thickness val="0"/>
      <c:spPr>
        <a:noFill/>
        <a:ln w="12700">
          <a:solidFill>
            <a:srgbClr val="000000"/>
          </a:solidFill>
          <a:prstDash val="solid"/>
        </a:ln>
      </c:spPr>
    </c:backWall>
    <c:plotArea>
      <c:layout>
        <c:manualLayout>
          <c:layoutTarget val="inner"/>
          <c:xMode val="edge"/>
          <c:yMode val="edge"/>
          <c:x val="7.9012345679012302E-2"/>
          <c:y val="3.5175879396984903E-2"/>
          <c:w val="0.69876543209876496"/>
          <c:h val="0.829145728643216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Unstructured</c:v>
                </c:pt>
              </c:strCache>
            </c:strRef>
          </c:tx>
          <c:spPr>
            <a:solidFill>
              <a:srgbClr val="139CB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8C-F445-A9D2-CB702CCD6C4E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Structured</c:v>
                </c:pt>
              </c:strCache>
            </c:strRef>
          </c:tx>
          <c:spPr>
            <a:solidFill>
              <a:srgbClr val="23333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20</c:v>
                </c:pt>
                <c:pt idx="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8C-F445-A9D2-CB702CCD6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gapDepth val="0"/>
        <c:shape val="box"/>
        <c:axId val="2114377320"/>
        <c:axId val="2114380728"/>
        <c:axId val="0"/>
      </c:bar3DChart>
      <c:catAx>
        <c:axId val="21143773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2918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400" b="1" i="0" u="none" strike="noStrike" baseline="0">
                <a:solidFill>
                  <a:srgbClr val="000000"/>
                </a:solidFill>
                <a:latin typeface="Tahoma"/>
                <a:ea typeface="Tahoma"/>
                <a:cs typeface="Tahoma"/>
              </a:defRPr>
            </a:pPr>
            <a:endParaRPr lang="en-US"/>
          </a:p>
        </c:txPr>
        <c:crossAx val="211438072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114380728"/>
        <c:scaling>
          <c:orientation val="minMax"/>
          <c:max val="250"/>
        </c:scaling>
        <c:delete val="0"/>
        <c:axPos val="l"/>
        <c:majorGridlines>
          <c:spPr>
            <a:ln w="2918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918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400" b="1" i="0" u="none" strike="noStrike" baseline="0">
                <a:solidFill>
                  <a:srgbClr val="000000"/>
                </a:solidFill>
                <a:latin typeface="Tahoma"/>
                <a:ea typeface="Tahoma"/>
                <a:cs typeface="Tahoma"/>
              </a:defRPr>
            </a:pPr>
            <a:endParaRPr lang="en-US"/>
          </a:p>
        </c:txPr>
        <c:crossAx val="2114377320"/>
        <c:crosses val="autoZero"/>
        <c:crossBetween val="between"/>
        <c:majorUnit val="50"/>
      </c:valAx>
      <c:spPr>
        <a:noFill/>
        <a:ln w="25398">
          <a:noFill/>
        </a:ln>
      </c:spPr>
    </c:plotArea>
    <c:legend>
      <c:legendPos val="r"/>
      <c:layout>
        <c:manualLayout>
          <c:xMode val="edge"/>
          <c:yMode val="edge"/>
          <c:x val="0.79753089638629604"/>
          <c:y val="0.43216075554658201"/>
          <c:w val="0.192592558794389"/>
          <c:h val="0.13567848890683601"/>
        </c:manualLayout>
      </c:layout>
      <c:overlay val="0"/>
      <c:spPr>
        <a:noFill/>
        <a:ln w="2918">
          <a:solidFill>
            <a:srgbClr val="000000"/>
          </a:solidFill>
          <a:prstDash val="solid"/>
        </a:ln>
      </c:spPr>
      <c:txPr>
        <a:bodyPr/>
        <a:lstStyle/>
        <a:p>
          <a:pPr>
            <a:defRPr sz="1400" b="1" i="0" u="none" strike="noStrike" baseline="0">
              <a:solidFill>
                <a:srgbClr val="000000"/>
              </a:solidFill>
              <a:latin typeface="Tahoma"/>
              <a:ea typeface="Tahoma"/>
              <a:cs typeface="Tahoma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850" b="1" i="0" u="none" strike="noStrike" baseline="0">
          <a:solidFill>
            <a:srgbClr val="000000"/>
          </a:solidFill>
          <a:latin typeface="Tahoma"/>
          <a:ea typeface="Tahoma"/>
          <a:cs typeface="Tahoma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hPercent val="60"/>
      <c:rotY val="20"/>
      <c:depthPercent val="100"/>
      <c:rAngAx val="1"/>
    </c:view3D>
    <c:floor>
      <c:thickness val="0"/>
      <c:spPr>
        <a:solidFill>
          <a:srgbClr val="C0C0C0"/>
        </a:solidFill>
        <a:ln w="3175">
          <a:solidFill>
            <a:srgbClr val="000000"/>
          </a:solidFill>
          <a:prstDash val="solid"/>
        </a:ln>
      </c:spPr>
    </c:floor>
    <c:sideWall>
      <c:thickness val="0"/>
      <c:spPr>
        <a:noFill/>
        <a:ln w="12700">
          <a:solidFill>
            <a:srgbClr val="000000"/>
          </a:solidFill>
          <a:prstDash val="solid"/>
        </a:ln>
      </c:spPr>
    </c:sideWall>
    <c:backWall>
      <c:thickness val="0"/>
      <c:spPr>
        <a:noFill/>
        <a:ln w="12700">
          <a:solidFill>
            <a:srgbClr val="000000"/>
          </a:solidFill>
          <a:prstDash val="solid"/>
        </a:ln>
      </c:spPr>
    </c:backWall>
    <c:plotArea>
      <c:layout>
        <c:manualLayout>
          <c:layoutTarget val="inner"/>
          <c:xMode val="edge"/>
          <c:yMode val="edge"/>
          <c:x val="7.9012345679012302E-2"/>
          <c:y val="3.5175879396984903E-2"/>
          <c:w val="0.69876543209876496"/>
          <c:h val="0.8291457286432160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Unstructured</c:v>
                </c:pt>
              </c:strCache>
            </c:strRef>
          </c:tx>
          <c:spPr>
            <a:solidFill>
              <a:srgbClr val="139CB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180</c:v>
                </c:pt>
                <c:pt idx="1">
                  <c:v>230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DA-044B-9C7B-CC29E6EFA8A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Structured</c:v>
                </c:pt>
              </c:strCache>
            </c:strRef>
          </c:tx>
          <c:spPr>
            <a:solidFill>
              <a:srgbClr val="233337"/>
            </a:solidFill>
            <a:ln w="11669">
              <a:solidFill>
                <a:srgbClr val="000000"/>
              </a:solidFill>
              <a:prstDash val="solid"/>
            </a:ln>
          </c:spPr>
          <c:invertIfNegative val="0"/>
          <c:cat>
            <c:strRef>
              <c:f>Sheet1!$B$1:$C$1</c:f>
              <c:strCache>
                <c:ptCount val="2"/>
                <c:pt idx="0">
                  <c:v>Data volume</c:v>
                </c:pt>
                <c:pt idx="1">
                  <c:v>Market Cap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30</c:v>
                </c:pt>
                <c:pt idx="1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DA-044B-9C7B-CC29E6EFA8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gapDepth val="0"/>
        <c:shape val="box"/>
        <c:axId val="2114462936"/>
        <c:axId val="2114466360"/>
        <c:axId val="0"/>
      </c:bar3DChart>
      <c:catAx>
        <c:axId val="21144629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2918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400" b="1" i="0" u="none" strike="noStrike" baseline="0">
                <a:solidFill>
                  <a:srgbClr val="000000"/>
                </a:solidFill>
                <a:latin typeface="Tahoma"/>
                <a:ea typeface="Tahoma"/>
                <a:cs typeface="Tahoma"/>
              </a:defRPr>
            </a:pPr>
            <a:endParaRPr lang="en-US"/>
          </a:p>
        </c:txPr>
        <c:crossAx val="211446636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114466360"/>
        <c:scaling>
          <c:orientation val="minMax"/>
          <c:max val="250"/>
        </c:scaling>
        <c:delete val="0"/>
        <c:axPos val="l"/>
        <c:majorGridlines>
          <c:spPr>
            <a:ln w="2918">
              <a:solidFill>
                <a:srgbClr val="000000"/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spPr>
          <a:ln w="2918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400" b="1" i="0" u="none" strike="noStrike" baseline="0">
                <a:solidFill>
                  <a:srgbClr val="000000"/>
                </a:solidFill>
                <a:latin typeface="Tahoma"/>
                <a:ea typeface="Tahoma"/>
                <a:cs typeface="Tahoma"/>
              </a:defRPr>
            </a:pPr>
            <a:endParaRPr lang="en-US"/>
          </a:p>
        </c:txPr>
        <c:crossAx val="2114462936"/>
        <c:crosses val="autoZero"/>
        <c:crossBetween val="between"/>
        <c:majorUnit val="50"/>
      </c:valAx>
      <c:spPr>
        <a:noFill/>
        <a:ln w="25398">
          <a:noFill/>
        </a:ln>
      </c:spPr>
    </c:plotArea>
    <c:legend>
      <c:legendPos val="r"/>
      <c:layout>
        <c:manualLayout>
          <c:xMode val="edge"/>
          <c:yMode val="edge"/>
          <c:x val="0.79753089638629604"/>
          <c:y val="0.43216075554658201"/>
          <c:w val="0.192592558794389"/>
          <c:h val="0.13567848890683601"/>
        </c:manualLayout>
      </c:layout>
      <c:overlay val="0"/>
      <c:spPr>
        <a:noFill/>
        <a:ln w="2918">
          <a:solidFill>
            <a:srgbClr val="000000"/>
          </a:solidFill>
          <a:prstDash val="solid"/>
        </a:ln>
      </c:spPr>
      <c:txPr>
        <a:bodyPr/>
        <a:lstStyle/>
        <a:p>
          <a:pPr>
            <a:defRPr sz="1400" b="1" i="0" u="none" strike="noStrike" baseline="0">
              <a:solidFill>
                <a:srgbClr val="000000"/>
              </a:solidFill>
              <a:latin typeface="Tahoma"/>
              <a:ea typeface="Tahoma"/>
              <a:cs typeface="Tahoma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850" b="1" i="0" u="none" strike="noStrike" baseline="0">
          <a:solidFill>
            <a:srgbClr val="000000"/>
          </a:solidFill>
          <a:latin typeface="Tahoma"/>
          <a:ea typeface="Tahoma"/>
          <a:cs typeface="Tahoma"/>
        </a:defRPr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437807DD-A241-D94D-B937-A271B5E43D2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3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13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13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35" tIns="47617" rIns="95235" bIns="4761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CA64ED6-6AC7-0648-9B49-C01E4E7584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8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ゴシック" pitchFamily="-65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the surprise of many, the</a:t>
            </a:r>
            <a:r>
              <a:rPr lang="en-US" baseline="0" dirty="0"/>
              <a:t> search box has become the preferred method of information access.</a:t>
            </a:r>
          </a:p>
          <a:p>
            <a:r>
              <a:rPr lang="en-US" baseline="0" dirty="0"/>
              <a:t>Customers ask: Why can’t I search my database in the same way?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7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92912E36-FE0E-1B43-B7CC-AAE24DDE971C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8888" y="720725"/>
            <a:ext cx="4800600" cy="3600450"/>
          </a:xfrm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0223" tIns="45112" rIns="90223" bIns="45112"/>
          <a:lstStyle/>
          <a:p>
            <a:endParaRPr lang="en-US" sz="1700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ea typeface="ＭＳ Ｐゴシック" charset="0"/>
                <a:cs typeface="ＭＳ Ｐゴシック" charset="0"/>
              </a:rPr>
              <a:t>Grep is line-oriented; IR is document oriented.</a:t>
            </a: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2644AC94-94C4-F641-9ABE-5753001E5A8E}" type="slidenum">
              <a:rPr lang="en-US" sz="1200"/>
              <a:pPr eaLnBrk="1" hangingPunct="1"/>
              <a:t>10</a:t>
            </a:fld>
            <a:endParaRPr 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Wikimedia commons picture of Shake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48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Linked lists generally preferred to arrays</a:t>
            </a:r>
          </a:p>
          <a:p>
            <a:pPr lvl="1" eaLnBrk="1" hangingPunct="1"/>
            <a:r>
              <a:rPr lang="en-US">
                <a:ea typeface="ＭＳ Ｐゴシック" charset="0"/>
              </a:rPr>
              <a:t>Dynamic space allocation</a:t>
            </a:r>
          </a:p>
          <a:p>
            <a:pPr lvl="1" eaLnBrk="1" hangingPunct="1"/>
            <a:r>
              <a:rPr lang="en-US">
                <a:ea typeface="ＭＳ Ｐゴシック" charset="0"/>
              </a:rPr>
              <a:t>Insertion of terms into documents easy</a:t>
            </a:r>
          </a:p>
          <a:p>
            <a:pPr lvl="1" eaLnBrk="1" hangingPunct="1"/>
            <a:r>
              <a:rPr lang="en-US">
                <a:ea typeface="ＭＳ Ｐゴシック" charset="0"/>
              </a:rPr>
              <a:t>Space overhead of pointers</a:t>
            </a: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B632D185-AEE8-C849-8506-459AF6C7FEEE}" type="slidenum">
              <a:rPr lang="en-US" sz="1200"/>
              <a:pPr eaLnBrk="1" hangingPunct="1"/>
              <a:t>19</a:t>
            </a:fld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icons from free icon set: http://</a:t>
            </a:r>
            <a:r>
              <a:rPr lang="en-US" dirty="0" err="1"/>
              <a:t>www.icojoy.com</a:t>
            </a:r>
            <a:r>
              <a:rPr lang="en-US" dirty="0"/>
              <a:t>/articles/44/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71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Document icons from free icon set: http://</a:t>
            </a:r>
            <a:r>
              <a:rPr lang="en-US" dirty="0" err="1"/>
              <a:t>www.icojoy.com</a:t>
            </a:r>
            <a:r>
              <a:rPr lang="en-US" dirty="0"/>
              <a:t>/articles/44/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64ED6-6AC7-0648-9B49-C01E4E7584F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71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2333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84263" y="1981200"/>
            <a:ext cx="3013075" cy="6461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3600">
                <a:solidFill>
                  <a:srgbClr val="FBFCFF"/>
                </a:solidFill>
                <a:latin typeface="Calibri" charset="0"/>
                <a:ea typeface="Arial Unicode MS" charset="0"/>
              </a:rPr>
              <a:t>Introduction to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rgbClr val="139CB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0263" y="2590800"/>
            <a:ext cx="5646737" cy="83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800" b="1">
                <a:solidFill>
                  <a:srgbClr val="139CB7"/>
                </a:solidFill>
                <a:latin typeface="Calibri" charset="0"/>
                <a:ea typeface="Arial Unicode MS" charset="0"/>
              </a:rPr>
              <a:t>Information Retrieval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362200"/>
          </a:xfrm>
        </p:spPr>
        <p:txBody>
          <a:bodyPr/>
          <a:lstStyle>
            <a:lvl1pPr marL="0" indent="0" algn="ctr">
              <a:buNone/>
              <a:defRPr>
                <a:solidFill>
                  <a:srgbClr val="43708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437085"/>
                </a:solidFill>
              </a:defRPr>
            </a:lvl1pPr>
          </a:lstStyle>
          <a:p>
            <a:fld id="{35FB3C54-3D1D-C348-A420-03894B8BD6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3182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28600" y="1447800"/>
            <a:ext cx="8686800" cy="1588"/>
          </a:xfrm>
          <a:prstGeom prst="line">
            <a:avLst/>
          </a:prstGeom>
          <a:ln w="38100" cap="flat" cmpd="sng" algn="ctr">
            <a:solidFill>
              <a:srgbClr val="139CB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56A21AC-5AE0-724C-A631-E8DFBB5127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06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CE1108-5824-6545-8B47-627FD8748A2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56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685800" y="1752600"/>
            <a:ext cx="7772400" cy="47244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19E2CA-9A73-0648-B7E8-B307F27DAFA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65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81000"/>
            <a:ext cx="80772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752600"/>
            <a:ext cx="3810000" cy="4876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100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ACF392-58D8-1B4E-B943-6008264DDE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72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28600" y="1447800"/>
            <a:ext cx="8686800" cy="1588"/>
          </a:xfrm>
          <a:prstGeom prst="line">
            <a:avLst/>
          </a:prstGeom>
          <a:ln w="38100" cap="flat" cmpd="sng" algn="ctr">
            <a:solidFill>
              <a:srgbClr val="139CB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BE39DD-5C31-EF47-B41C-0261057A412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851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18D4AA-8045-774A-8BBA-92806A8FB3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8600" y="1447800"/>
            <a:ext cx="8686800" cy="1588"/>
          </a:xfrm>
          <a:prstGeom prst="line">
            <a:avLst/>
          </a:prstGeom>
          <a:ln w="38100" cap="flat" cmpd="sng" algn="ctr">
            <a:solidFill>
              <a:srgbClr val="139CB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4D0AAB-2FDA-E94A-96C2-71E55F7D62F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2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28600" y="1447800"/>
            <a:ext cx="8686800" cy="1588"/>
          </a:xfrm>
          <a:prstGeom prst="line">
            <a:avLst/>
          </a:prstGeom>
          <a:ln w="38100" cap="flat" cmpd="sng" algn="ctr">
            <a:solidFill>
              <a:srgbClr val="139CB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B79F22-8C9F-5A48-AEBC-1DB41761708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1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228600" y="1447800"/>
            <a:ext cx="8686800" cy="1588"/>
          </a:xfrm>
          <a:prstGeom prst="line">
            <a:avLst/>
          </a:prstGeom>
          <a:ln w="38100" cap="flat" cmpd="sng" algn="ctr">
            <a:solidFill>
              <a:srgbClr val="139CB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692BDFE-D06F-E64B-B999-58827E928ED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96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C1861B-8D7D-744A-A102-789C688F2F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97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F205FA-497B-DE47-BB55-10B17C9B4B5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12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A5A6B6-EAB3-7645-B86B-F20EA434696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43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77000"/>
            <a:ext cx="28956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  <a:ea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77000"/>
            <a:ext cx="21336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A0031AD6-A09E-0A41-BF94-4D6066918E7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733800" cy="274638"/>
          </a:xfrm>
          <a:prstGeom prst="rect">
            <a:avLst/>
          </a:prstGeom>
          <a:solidFill>
            <a:srgbClr val="0E48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600" i="1">
                <a:solidFill>
                  <a:srgbClr val="FFFFFF"/>
                </a:solidFill>
                <a:ea typeface="ＭＳ Ｐゴシック" charset="-128"/>
                <a:cs typeface="ＭＳ Ｐゴシック" charset="-128"/>
              </a:rPr>
              <a:t>Introduction to Information Retrieval</a:t>
            </a:r>
          </a:p>
        </p:txBody>
      </p:sp>
      <p:sp>
        <p:nvSpPr>
          <p:cNvPr id="8" name="Rectangle 7"/>
          <p:cNvSpPr/>
          <p:nvPr/>
        </p:nvSpPr>
        <p:spPr>
          <a:xfrm>
            <a:off x="3733800" y="0"/>
            <a:ext cx="3886200" cy="274638"/>
          </a:xfrm>
          <a:prstGeom prst="rect">
            <a:avLst/>
          </a:prstGeom>
          <a:solidFill>
            <a:srgbClr val="0E485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600">
                <a:solidFill>
                  <a:srgbClr val="FFFFFF"/>
                </a:solidFill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0" y="0"/>
            <a:ext cx="1524000" cy="274638"/>
          </a:xfrm>
          <a:prstGeom prst="rect">
            <a:avLst/>
          </a:prstGeom>
          <a:solidFill>
            <a:srgbClr val="139CB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600">
                <a:solidFill>
                  <a:srgbClr val="FFFFFF"/>
                </a:solidFill>
                <a:ea typeface="ＭＳ Ｐゴシック" charset="-128"/>
                <a:cs typeface="ＭＳ Ｐゴシック" charset="-128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28" r:id="rId3"/>
    <p:sldLayoutId id="2147483837" r:id="rId4"/>
    <p:sldLayoutId id="2147483838" r:id="rId5"/>
    <p:sldLayoutId id="2147483839" r:id="rId6"/>
    <p:sldLayoutId id="2147483829" r:id="rId7"/>
    <p:sldLayoutId id="2147483830" r:id="rId8"/>
    <p:sldLayoutId id="2147483831" r:id="rId9"/>
    <p:sldLayoutId id="2147483840" r:id="rId10"/>
    <p:sldLayoutId id="2147483832" r:id="rId11"/>
    <p:sldLayoutId id="2147483833" r:id="rId12"/>
    <p:sldLayoutId id="2147483834" r:id="rId13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437085"/>
        </a:buClr>
        <a:buFont typeface="Wingdings" charset="0"/>
        <a:buChar char="§"/>
        <a:defRPr sz="2800" kern="12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Clr>
          <a:srgbClr val="357E69"/>
        </a:buClr>
        <a:buFont typeface="Wingdings" charset="0"/>
        <a:buChar char="§"/>
        <a:defRPr sz="24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918BA3"/>
        </a:buClr>
        <a:buFont typeface="Wingdings" charset="0"/>
        <a:buChar char="§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2F6E7E"/>
        </a:buClr>
        <a:buFont typeface="Wingdings" charset="0"/>
        <a:buChar char="§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233337"/>
        </a:buClr>
        <a:buFont typeface="Wingdings" charset="0"/>
        <a:buChar char="§"/>
        <a:defRPr sz="2000" kern="1200">
          <a:solidFill>
            <a:schemeClr val="tx1"/>
          </a:solidFill>
          <a:latin typeface="+mn-lt"/>
          <a:ea typeface="ＭＳ Ｐゴシック" pitchFamily="-65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hymezone.com/shakespeare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0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0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0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0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0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0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0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0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0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0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0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0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Introducing Information Retrieval 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and Web Search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Unstructured data in 1620</a:t>
            </a:r>
          </a:p>
        </p:txBody>
      </p:sp>
      <p:sp>
        <p:nvSpPr>
          <p:cNvPr id="105475" name="Rectangle 1027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382000" cy="49530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Which plays of Shakespeare contain the words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Brutus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Caesar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 but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NOT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Calpurnia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One could </a:t>
            </a:r>
            <a:r>
              <a:rPr lang="en-US" dirty="0" err="1">
                <a:latin typeface="Lucida Sans Typewriter" charset="0"/>
                <a:ea typeface="ＭＳ Ｐゴシック" charset="0"/>
                <a:cs typeface="Lucida Sans Typewriter" charset="0"/>
              </a:rPr>
              <a:t>grep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all of Shakespeare’s plays for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Brutus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and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Caesar,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then strip out lines containing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Calpurnia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Why is that not the answer?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Slow (for large corpora)</a:t>
            </a:r>
          </a:p>
          <a:p>
            <a:pPr lvl="1" eaLnBrk="1" hangingPunct="1"/>
            <a:r>
              <a:rPr lang="en-US" i="1" u="sng" dirty="0">
                <a:latin typeface="Calibri" charset="0"/>
                <a:ea typeface="ＭＳ Ｐゴシック" charset="0"/>
              </a:rPr>
              <a:t>NOT</a:t>
            </a:r>
            <a:r>
              <a:rPr lang="en-US" dirty="0">
                <a:latin typeface="Calibri" charset="0"/>
                <a:ea typeface="ＭＳ Ｐゴシック" charset="0"/>
              </a:rPr>
              <a:t> </a:t>
            </a:r>
            <a:r>
              <a:rPr lang="en-US" b="1" i="1" dirty="0">
                <a:latin typeface="Calibri" charset="0"/>
                <a:ea typeface="ＭＳ Ｐゴシック" charset="0"/>
              </a:rPr>
              <a:t>Calpurnia</a:t>
            </a:r>
            <a:r>
              <a:rPr lang="en-US" dirty="0">
                <a:latin typeface="Calibri" charset="0"/>
                <a:ea typeface="ＭＳ Ｐゴシック" charset="0"/>
              </a:rPr>
              <a:t> is non-trivial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Other operations (e.g., find the word </a:t>
            </a:r>
            <a:r>
              <a:rPr lang="en-US" b="1" i="1" dirty="0">
                <a:latin typeface="Calibri" charset="0"/>
                <a:ea typeface="ＭＳ Ｐゴシック" charset="0"/>
              </a:rPr>
              <a:t>Romans </a:t>
            </a:r>
            <a:r>
              <a:rPr lang="en-US" dirty="0">
                <a:latin typeface="Calibri" charset="0"/>
                <a:ea typeface="ＭＳ Ｐゴシック" charset="0"/>
              </a:rPr>
              <a:t>near</a:t>
            </a:r>
            <a:r>
              <a:rPr lang="en-US" b="1" dirty="0">
                <a:latin typeface="Calibri" charset="0"/>
                <a:ea typeface="ＭＳ Ｐゴシック" charset="0"/>
              </a:rPr>
              <a:t> </a:t>
            </a:r>
            <a:r>
              <a:rPr lang="en-US" b="1" i="1" dirty="0">
                <a:latin typeface="Calibri" charset="0"/>
                <a:ea typeface="ＭＳ Ｐゴシック" charset="0"/>
              </a:rPr>
              <a:t>countrymen</a:t>
            </a:r>
            <a:r>
              <a:rPr lang="en-US" dirty="0">
                <a:latin typeface="Calibri" charset="0"/>
                <a:ea typeface="ＭＳ Ｐゴシック" charset="0"/>
              </a:rPr>
              <a:t>) not feasible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Ranked retrieval (best documents to return)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Later lectures</a:t>
            </a:r>
          </a:p>
        </p:txBody>
      </p:sp>
      <p:sp>
        <p:nvSpPr>
          <p:cNvPr id="2253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BE377015-F74D-7946-82CD-767C264577B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253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75" grpId="0" build="p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Term-document incidence matrices</a:t>
            </a:r>
          </a:p>
        </p:txBody>
      </p:sp>
      <p:graphicFrame>
        <p:nvGraphicFramePr>
          <p:cNvPr id="24578" name="Object 102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513796"/>
              </p:ext>
            </p:extLst>
          </p:nvPr>
        </p:nvGraphicFramePr>
        <p:xfrm>
          <a:off x="762000" y="2525713"/>
          <a:ext cx="7637463" cy="235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2" name="Worksheet" r:id="rId3" imgW="10896600" imgH="3365500" progId="Excel.Sheet.8">
                  <p:embed/>
                </p:oleObj>
              </mc:Choice>
              <mc:Fallback>
                <p:oleObj name="Worksheet" r:id="rId3" imgW="10896600" imgH="3365500" progId="Excel.Sheet.8">
                  <p:embed/>
                  <p:pic>
                    <p:nvPicPr>
                      <p:cNvPr id="0" name="Object 10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525713"/>
                        <a:ext cx="7637463" cy="2359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0" name="Text Box 3"/>
          <p:cNvSpPr txBox="1">
            <a:spLocks noChangeArrowheads="1"/>
          </p:cNvSpPr>
          <p:nvPr/>
        </p:nvSpPr>
        <p:spPr bwMode="auto">
          <a:xfrm>
            <a:off x="5638800" y="5568950"/>
            <a:ext cx="2819400" cy="8318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dirty="0">
                <a:latin typeface="Arial" charset="0"/>
              </a:rPr>
              <a:t>1 if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play</a:t>
            </a:r>
            <a:r>
              <a:rPr lang="en-US" dirty="0">
                <a:latin typeface="Arial" charset="0"/>
              </a:rPr>
              <a:t> contains </a:t>
            </a:r>
            <a:r>
              <a:rPr lang="en-US" dirty="0">
                <a:solidFill>
                  <a:srgbClr val="990033"/>
                </a:solidFill>
                <a:latin typeface="Arial" charset="0"/>
              </a:rPr>
              <a:t>word</a:t>
            </a:r>
            <a:r>
              <a:rPr lang="en-US" dirty="0">
                <a:latin typeface="Arial" charset="0"/>
              </a:rPr>
              <a:t>, 0 otherwise</a:t>
            </a:r>
          </a:p>
        </p:txBody>
      </p:sp>
      <p:sp>
        <p:nvSpPr>
          <p:cNvPr id="24581" name="Line 5"/>
          <p:cNvSpPr>
            <a:spLocks noChangeShapeType="1"/>
          </p:cNvSpPr>
          <p:nvPr/>
        </p:nvSpPr>
        <p:spPr bwMode="auto">
          <a:xfrm flipH="1" flipV="1">
            <a:off x="4267200" y="3733800"/>
            <a:ext cx="1371600" cy="1828800"/>
          </a:xfrm>
          <a:prstGeom prst="line">
            <a:avLst/>
          </a:prstGeom>
          <a:noFill/>
          <a:ln w="19050">
            <a:solidFill>
              <a:srgbClr val="00008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582" name="Text Box 8"/>
          <p:cNvSpPr txBox="1">
            <a:spLocks noChangeArrowheads="1"/>
          </p:cNvSpPr>
          <p:nvPr/>
        </p:nvSpPr>
        <p:spPr bwMode="auto">
          <a:xfrm>
            <a:off x="762000" y="5715000"/>
            <a:ext cx="3978275" cy="701675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2000" b="1" i="1"/>
              <a:t>Brutus</a:t>
            </a:r>
            <a:r>
              <a:rPr lang="en-US" sz="2000"/>
              <a:t> </a:t>
            </a:r>
            <a:r>
              <a:rPr lang="en-US" sz="2000" i="1"/>
              <a:t>AND</a:t>
            </a:r>
            <a:r>
              <a:rPr lang="en-US" sz="2000"/>
              <a:t> </a:t>
            </a:r>
            <a:r>
              <a:rPr lang="en-US" sz="2000" b="1" i="1"/>
              <a:t>Caesar</a:t>
            </a:r>
            <a:r>
              <a:rPr lang="en-US" sz="2000"/>
              <a:t> </a:t>
            </a:r>
            <a:r>
              <a:rPr lang="en-US" sz="2000" i="1"/>
              <a:t>BUT</a:t>
            </a:r>
            <a:r>
              <a:rPr lang="en-US" sz="2000"/>
              <a:t> </a:t>
            </a:r>
            <a:r>
              <a:rPr lang="en-US" sz="2000" i="1"/>
              <a:t>NOT</a:t>
            </a:r>
            <a:r>
              <a:rPr lang="en-US" sz="2000"/>
              <a:t> </a:t>
            </a:r>
            <a:r>
              <a:rPr lang="en-US" sz="2000" b="1" i="1"/>
              <a:t>Calpurnia</a:t>
            </a:r>
          </a:p>
        </p:txBody>
      </p:sp>
      <p:sp>
        <p:nvSpPr>
          <p:cNvPr id="24583" name="TextBox 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Incidence vectors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So we have a 0/1 vector for each term.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To answer query: take the vectors for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Brutus, Caesar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and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Calpurnia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(complemented)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sym typeface="Wingdings" charset="0"/>
              </a:rPr>
              <a:t>  b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itwise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110100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110111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101111 = </a:t>
            </a:r>
          </a:p>
          <a:p>
            <a:pPr lvl="1" eaLnBrk="1" hangingPunct="1"/>
            <a:r>
              <a:rPr lang="en-US" b="1" dirty="0">
                <a:latin typeface="Calibri" charset="0"/>
                <a:ea typeface="ＭＳ Ｐゴシック" charset="0"/>
                <a:cs typeface="ＭＳ Ｐゴシック" charset="0"/>
              </a:rPr>
              <a:t>100100</a:t>
            </a:r>
          </a:p>
        </p:txBody>
      </p:sp>
      <p:sp>
        <p:nvSpPr>
          <p:cNvPr id="2560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1DBA53A3-74F7-BB40-ABC2-B380F03F439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560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  <p:graphicFrame>
        <p:nvGraphicFramePr>
          <p:cNvPr id="6" name="Object 10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6248994"/>
              </p:ext>
            </p:extLst>
          </p:nvPr>
        </p:nvGraphicFramePr>
        <p:xfrm>
          <a:off x="2971800" y="4430513"/>
          <a:ext cx="5638800" cy="1741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9" name="Worksheet" r:id="rId3" imgW="10896600" imgH="3365500" progId="Excel.Sheet.8">
                  <p:embed/>
                </p:oleObj>
              </mc:Choice>
              <mc:Fallback>
                <p:oleObj name="Worksheet" r:id="rId3" imgW="10896600" imgH="3365500" progId="Excel.Shee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4430513"/>
                        <a:ext cx="5638800" cy="17416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Answers to query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752600"/>
            <a:ext cx="8077200" cy="4876800"/>
          </a:xfrm>
        </p:spPr>
        <p:txBody>
          <a:bodyPr/>
          <a:lstStyle/>
          <a:p>
            <a:pPr eaLnBrk="1" hangingPunct="1"/>
            <a:r>
              <a:rPr lang="en-US" sz="3400" dirty="0">
                <a:latin typeface="Arial" charset="0"/>
                <a:ea typeface="ＭＳ Ｐゴシック" charset="0"/>
                <a:cs typeface="ＭＳ Ｐゴシック" charset="0"/>
              </a:rPr>
              <a:t>Antony and Cleopatra,</a:t>
            </a:r>
            <a:r>
              <a:rPr lang="en-US" sz="34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400" dirty="0">
                <a:latin typeface="Arial" charset="0"/>
                <a:ea typeface="ＭＳ Ｐゴシック" charset="0"/>
                <a:cs typeface="ＭＳ Ｐゴシック" charset="0"/>
              </a:rPr>
              <a:t>Act III, Scene ii</a:t>
            </a:r>
          </a:p>
          <a:p>
            <a:pPr eaLnBrk="1" hangingPunct="1">
              <a:buFont typeface="Wingdings" charset="0"/>
              <a:buNone/>
            </a:pP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Agrippa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[Aside to DOMITIUS ENOBARBUS]: Why, </a:t>
            </a:r>
            <a:r>
              <a:rPr lang="en-US" sz="1800" dirty="0" err="1">
                <a:latin typeface="Arial" charset="0"/>
                <a:ea typeface="ＭＳ Ｐゴシック" charset="0"/>
                <a:cs typeface="ＭＳ Ｐゴシック" charset="0"/>
              </a:rPr>
              <a:t>Enobarbus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,</a:t>
            </a:r>
          </a:p>
          <a:p>
            <a:pPr eaLnBrk="1" hangingPunct="1">
              <a:buFont typeface="Wingdings" charset="0"/>
              <a:buNone/>
            </a:pP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                          When Antony found Julius </a:t>
            </a:r>
            <a:r>
              <a:rPr lang="en-US" sz="1800" b="1" i="1" dirty="0">
                <a:latin typeface="Arial" charset="0"/>
                <a:ea typeface="ＭＳ Ｐゴシック" charset="0"/>
                <a:cs typeface="ＭＳ Ｐゴシック" charset="0"/>
              </a:rPr>
              <a:t>Caesar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dead,</a:t>
            </a:r>
          </a:p>
          <a:p>
            <a:pPr eaLnBrk="1" hangingPunct="1">
              <a:buFont typeface="Wingdings" charset="0"/>
              <a:buNone/>
            </a:pP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                          He cried almost to roaring; and he wept</a:t>
            </a:r>
          </a:p>
          <a:p>
            <a:pPr eaLnBrk="1" hangingPunct="1">
              <a:buFont typeface="Wingdings" charset="0"/>
              <a:buNone/>
            </a:pP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                          When at Philippi he found </a:t>
            </a:r>
            <a:r>
              <a:rPr lang="en-US" sz="1800" b="1" i="1" dirty="0">
                <a:latin typeface="Arial" charset="0"/>
                <a:ea typeface="ＭＳ Ｐゴシック" charset="0"/>
                <a:cs typeface="ＭＳ Ｐゴシック" charset="0"/>
              </a:rPr>
              <a:t>Brutus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slain.</a:t>
            </a:r>
          </a:p>
          <a:p>
            <a:pPr eaLnBrk="1" hangingPunct="1"/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3400" dirty="0">
                <a:latin typeface="Arial" charset="0"/>
                <a:ea typeface="ＭＳ Ｐゴシック" charset="0"/>
                <a:cs typeface="ＭＳ Ｐゴシック" charset="0"/>
              </a:rPr>
              <a:t>Hamlet, Act III, Scene ii</a:t>
            </a:r>
            <a:endParaRPr lang="en-US" sz="17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Lord Polonius: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I did enact Julius </a:t>
            </a:r>
            <a:r>
              <a:rPr lang="en-US" sz="1800" b="1" i="1" dirty="0">
                <a:latin typeface="Arial" charset="0"/>
                <a:ea typeface="ＭＳ Ｐゴシック" charset="0"/>
                <a:cs typeface="ＭＳ Ｐゴシック" charset="0"/>
              </a:rPr>
              <a:t>Caesar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I was killed </a:t>
            </a:r>
            <a:r>
              <a:rPr lang="en-US" sz="1800" dirty="0" err="1">
                <a:latin typeface="Arial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’ the</a:t>
            </a:r>
          </a:p>
          <a:p>
            <a:pPr eaLnBrk="1" hangingPunct="1">
              <a:buFont typeface="Wingdings" charset="0"/>
              <a:buNone/>
            </a:pP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                      Capitol; </a:t>
            </a:r>
            <a:r>
              <a:rPr lang="en-US" sz="1800" b="1" i="1" dirty="0">
                <a:latin typeface="Arial" charset="0"/>
                <a:ea typeface="ＭＳ Ｐゴシック" charset="0"/>
                <a:cs typeface="ＭＳ Ｐゴシック" charset="0"/>
              </a:rPr>
              <a:t>Brutus</a:t>
            </a: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 killed me.</a:t>
            </a:r>
          </a:p>
        </p:txBody>
      </p:sp>
      <p:sp>
        <p:nvSpPr>
          <p:cNvPr id="2662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E210B3F8-A2E0-3846-82F2-57B46C9C9D5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  <p:pic>
        <p:nvPicPr>
          <p:cNvPr id="26630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3962400"/>
            <a:ext cx="1974850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Bigger collections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Consider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N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= 1 million documents, each with about 1000 words.</a:t>
            </a:r>
          </a:p>
          <a:p>
            <a:pPr eaLnBrk="1" hangingPunct="1"/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Avg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6 bytes/word including spaces/punctuation 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6GB of data in the documents.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Say there are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M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= 500K </a:t>
            </a:r>
            <a:r>
              <a:rPr lang="en-US" i="1" dirty="0">
                <a:solidFill>
                  <a:srgbClr val="139CB7"/>
                </a:solidFill>
                <a:latin typeface="Calibri" charset="0"/>
                <a:ea typeface="ＭＳ Ｐゴシック" charset="0"/>
                <a:cs typeface="ＭＳ Ｐゴシック" charset="0"/>
              </a:rPr>
              <a:t>distinct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terms among these.</a:t>
            </a:r>
          </a:p>
        </p:txBody>
      </p:sp>
      <p:sp>
        <p:nvSpPr>
          <p:cNvPr id="317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79129C92-D88D-694F-B1D0-82B57BA6AEA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174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Can’t build the matrix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500K x 1M matrix has half-a-trillion 0’s and 1’s.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But it has no more than one billion 1’s.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matrix is extremely sparse.</a:t>
            </a:r>
          </a:p>
          <a:p>
            <a:pPr lvl="1" eaLnBrk="1" hangingPunct="1"/>
            <a:endParaRPr lang="en-US" dirty="0">
              <a:latin typeface="Calibri" charset="0"/>
              <a:ea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What’s a better representation?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We only record the 1 positions.</a:t>
            </a:r>
          </a:p>
        </p:txBody>
      </p:sp>
      <p:sp>
        <p:nvSpPr>
          <p:cNvPr id="327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29969F51-1FB9-4246-B220-13862E15DB5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2773" name="AutoShape 4"/>
          <p:cNvSpPr>
            <a:spLocks noChangeArrowheads="1"/>
          </p:cNvSpPr>
          <p:nvPr/>
        </p:nvSpPr>
        <p:spPr bwMode="auto">
          <a:xfrm>
            <a:off x="7391400" y="2667000"/>
            <a:ext cx="1447800" cy="609600"/>
          </a:xfrm>
          <a:prstGeom prst="leftArrowCallout">
            <a:avLst>
              <a:gd name="adj1" fmla="val 25000"/>
              <a:gd name="adj2" fmla="val 25000"/>
              <a:gd name="adj3" fmla="val 39583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dirty="0">
                <a:latin typeface="Arial" charset="0"/>
              </a:rPr>
              <a:t>Why?</a:t>
            </a:r>
          </a:p>
        </p:txBody>
      </p:sp>
      <p:sp>
        <p:nvSpPr>
          <p:cNvPr id="3277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uiExpand="1" build="p"/>
      <p:bldP spid="32773" grpId="0" uiExpan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Term-document incidence matrices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71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Inverted Index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key data structure underlying modern IR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711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Inverted index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For each term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, we must store a list of all documents that contain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Identify each doc by a </a:t>
            </a:r>
            <a:r>
              <a:rPr lang="en-US" b="1" dirty="0" err="1">
                <a:latin typeface="Calibri" charset="0"/>
                <a:ea typeface="ＭＳ Ｐゴシック" charset="0"/>
                <a:cs typeface="ＭＳ Ｐゴシック" charset="0"/>
              </a:rPr>
              <a:t>docID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, a document serial number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 we used fixed-size arrays for this?</a:t>
            </a:r>
          </a:p>
        </p:txBody>
      </p:sp>
      <p:sp>
        <p:nvSpPr>
          <p:cNvPr id="337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328FE9C2-3E58-F44E-98BF-36FAF6FEF2B4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99158" name="Text Box 54"/>
          <p:cNvSpPr txBox="1">
            <a:spLocks noChangeArrowheads="1"/>
          </p:cNvSpPr>
          <p:nvPr/>
        </p:nvSpPr>
        <p:spPr bwMode="auto">
          <a:xfrm>
            <a:off x="2895600" y="5562600"/>
            <a:ext cx="4495800" cy="830997"/>
          </a:xfrm>
          <a:prstGeom prst="rect">
            <a:avLst/>
          </a:prstGeom>
          <a:solidFill>
            <a:schemeClr val="accent1">
              <a:alpha val="5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dirty="0">
                <a:latin typeface="+mn-lt"/>
              </a:rPr>
              <a:t>What happens if the word </a:t>
            </a:r>
            <a:r>
              <a:rPr lang="en-US" b="1" i="1" dirty="0">
                <a:latin typeface="+mn-lt"/>
              </a:rPr>
              <a:t>Caesar</a:t>
            </a:r>
            <a:r>
              <a:rPr lang="en-US" dirty="0">
                <a:latin typeface="+mn-lt"/>
              </a:rPr>
              <a:t> is added to document 14? </a:t>
            </a:r>
          </a:p>
        </p:txBody>
      </p:sp>
      <p:sp>
        <p:nvSpPr>
          <p:cNvPr id="33809" name="TextBox 4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81000" y="3733800"/>
            <a:ext cx="7854950" cy="1528763"/>
            <a:chOff x="381000" y="3733800"/>
            <a:chExt cx="7854950" cy="1528763"/>
          </a:xfrm>
        </p:grpSpPr>
        <p:sp>
          <p:nvSpPr>
            <p:cNvPr id="33797" name="Text Box 4"/>
            <p:cNvSpPr txBox="1">
              <a:spLocks noChangeArrowheads="1"/>
            </p:cNvSpPr>
            <p:nvPr/>
          </p:nvSpPr>
          <p:spPr bwMode="auto">
            <a:xfrm>
              <a:off x="381000" y="3733800"/>
              <a:ext cx="1092579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 dirty="0">
                  <a:latin typeface="+mn-lt"/>
                </a:rPr>
                <a:t>Brutus</a:t>
              </a:r>
            </a:p>
          </p:txBody>
        </p:sp>
        <p:sp>
          <p:nvSpPr>
            <p:cNvPr id="33798" name="Text Box 5"/>
            <p:cNvSpPr txBox="1">
              <a:spLocks noChangeArrowheads="1"/>
            </p:cNvSpPr>
            <p:nvPr/>
          </p:nvSpPr>
          <p:spPr bwMode="auto">
            <a:xfrm>
              <a:off x="381000" y="4791075"/>
              <a:ext cx="1490224" cy="46166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 dirty="0">
                  <a:latin typeface="+mn-lt"/>
                </a:rPr>
                <a:t>Calpurnia</a:t>
              </a:r>
            </a:p>
          </p:txBody>
        </p:sp>
        <p:sp>
          <p:nvSpPr>
            <p:cNvPr id="33799" name="Text Box 6"/>
            <p:cNvSpPr txBox="1">
              <a:spLocks noChangeArrowheads="1"/>
            </p:cNvSpPr>
            <p:nvPr/>
          </p:nvSpPr>
          <p:spPr bwMode="auto">
            <a:xfrm>
              <a:off x="381000" y="4267200"/>
              <a:ext cx="1295400" cy="46672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 dirty="0">
                  <a:latin typeface="+mn-lt"/>
                </a:rPr>
                <a:t>Caesar</a:t>
              </a:r>
            </a:p>
          </p:txBody>
        </p:sp>
        <p:sp>
          <p:nvSpPr>
            <p:cNvPr id="33800" name="AutoShape 7"/>
            <p:cNvSpPr>
              <a:spLocks noChangeArrowheads="1"/>
            </p:cNvSpPr>
            <p:nvPr/>
          </p:nvSpPr>
          <p:spPr bwMode="auto">
            <a:xfrm>
              <a:off x="2057400" y="38100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3801" name="AutoShape 8"/>
            <p:cNvSpPr>
              <a:spLocks noChangeArrowheads="1"/>
            </p:cNvSpPr>
            <p:nvPr/>
          </p:nvSpPr>
          <p:spPr bwMode="auto">
            <a:xfrm>
              <a:off x="2057400" y="43434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grpSp>
          <p:nvGrpSpPr>
            <p:cNvPr id="33802" name="Group 26"/>
            <p:cNvGrpSpPr>
              <a:grpSpLocks/>
            </p:cNvGrpSpPr>
            <p:nvPr/>
          </p:nvGrpSpPr>
          <p:grpSpPr bwMode="auto">
            <a:xfrm>
              <a:off x="3276600" y="4876800"/>
              <a:ext cx="4876800" cy="304800"/>
              <a:chOff x="2064" y="2448"/>
              <a:chExt cx="3072" cy="192"/>
            </a:xfrm>
          </p:grpSpPr>
          <p:sp>
            <p:nvSpPr>
              <p:cNvPr id="33841" name="Rectangle 2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842" name="Rectangle 2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843" name="Rectangle 2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844" name="Rectangle 3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3845" name="Line 3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grpSp>
          <p:nvGrpSpPr>
            <p:cNvPr id="33803" name="Group 51"/>
            <p:cNvGrpSpPr>
              <a:grpSpLocks/>
            </p:cNvGrpSpPr>
            <p:nvPr/>
          </p:nvGrpSpPr>
          <p:grpSpPr bwMode="auto">
            <a:xfrm>
              <a:off x="3276600" y="4267200"/>
              <a:ext cx="4959350" cy="461963"/>
              <a:chOff x="2064" y="2688"/>
              <a:chExt cx="3124" cy="291"/>
            </a:xfrm>
          </p:grpSpPr>
          <p:grpSp>
            <p:nvGrpSpPr>
              <p:cNvPr id="33827" name="Group 20"/>
              <p:cNvGrpSpPr>
                <a:grpSpLocks/>
              </p:cNvGrpSpPr>
              <p:nvPr/>
            </p:nvGrpSpPr>
            <p:grpSpPr bwMode="auto">
              <a:xfrm>
                <a:off x="2064" y="2736"/>
                <a:ext cx="3072" cy="192"/>
                <a:chOff x="2064" y="2448"/>
                <a:chExt cx="3072" cy="192"/>
              </a:xfrm>
            </p:grpSpPr>
            <p:sp>
              <p:nvSpPr>
                <p:cNvPr id="33836" name="Rectangle 21"/>
                <p:cNvSpPr>
                  <a:spLocks noChangeArrowheads="1"/>
                </p:cNvSpPr>
                <p:nvPr/>
              </p:nvSpPr>
              <p:spPr bwMode="auto">
                <a:xfrm>
                  <a:off x="2064" y="2448"/>
                  <a:ext cx="3072" cy="192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37" name="Rectangle 22"/>
                <p:cNvSpPr>
                  <a:spLocks noChangeArrowheads="1"/>
                </p:cNvSpPr>
                <p:nvPr/>
              </p:nvSpPr>
              <p:spPr bwMode="auto">
                <a:xfrm>
                  <a:off x="2448" y="2448"/>
                  <a:ext cx="2304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38" name="Rectangle 23"/>
                <p:cNvSpPr>
                  <a:spLocks noChangeArrowheads="1"/>
                </p:cNvSpPr>
                <p:nvPr/>
              </p:nvSpPr>
              <p:spPr bwMode="auto">
                <a:xfrm>
                  <a:off x="2832" y="2448"/>
                  <a:ext cx="1536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39" name="Rectangle 24"/>
                <p:cNvSpPr>
                  <a:spLocks noChangeArrowheads="1"/>
                </p:cNvSpPr>
                <p:nvPr/>
              </p:nvSpPr>
              <p:spPr bwMode="auto">
                <a:xfrm>
                  <a:off x="3216" y="2448"/>
                  <a:ext cx="768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40" name="Line 25"/>
                <p:cNvSpPr>
                  <a:spLocks noChangeShapeType="1"/>
                </p:cNvSpPr>
                <p:nvPr/>
              </p:nvSpPr>
              <p:spPr bwMode="auto">
                <a:xfrm>
                  <a:off x="3600" y="2448"/>
                  <a:ext cx="0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3828" name="Text Box 32"/>
              <p:cNvSpPr txBox="1">
                <a:spLocks noChangeArrowheads="1"/>
              </p:cNvSpPr>
              <p:nvPr/>
            </p:nvSpPr>
            <p:spPr bwMode="auto">
              <a:xfrm>
                <a:off x="2150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</a:t>
                </a:r>
              </a:p>
            </p:txBody>
          </p:sp>
          <p:sp>
            <p:nvSpPr>
              <p:cNvPr id="33829" name="Text Box 33"/>
              <p:cNvSpPr txBox="1">
                <a:spLocks noChangeArrowheads="1"/>
              </p:cNvSpPr>
              <p:nvPr/>
            </p:nvSpPr>
            <p:spPr bwMode="auto">
              <a:xfrm>
                <a:off x="2582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3830" name="Text Box 34"/>
              <p:cNvSpPr txBox="1">
                <a:spLocks noChangeArrowheads="1"/>
              </p:cNvSpPr>
              <p:nvPr/>
            </p:nvSpPr>
            <p:spPr bwMode="auto">
              <a:xfrm>
                <a:off x="2945" y="2688"/>
                <a:ext cx="23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4</a:t>
                </a:r>
              </a:p>
            </p:txBody>
          </p:sp>
          <p:sp>
            <p:nvSpPr>
              <p:cNvPr id="33831" name="Text Box 35"/>
              <p:cNvSpPr txBox="1">
                <a:spLocks noChangeArrowheads="1"/>
              </p:cNvSpPr>
              <p:nvPr/>
            </p:nvSpPr>
            <p:spPr bwMode="auto">
              <a:xfrm>
                <a:off x="3312" y="2688"/>
                <a:ext cx="223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5</a:t>
                </a:r>
              </a:p>
            </p:txBody>
          </p:sp>
          <p:sp>
            <p:nvSpPr>
              <p:cNvPr id="33832" name="Text Box 36"/>
              <p:cNvSpPr txBox="1">
                <a:spLocks noChangeArrowheads="1"/>
              </p:cNvSpPr>
              <p:nvPr/>
            </p:nvSpPr>
            <p:spPr bwMode="auto">
              <a:xfrm>
                <a:off x="3665" y="2688"/>
                <a:ext cx="23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6</a:t>
                </a:r>
              </a:p>
            </p:txBody>
          </p:sp>
          <p:sp>
            <p:nvSpPr>
              <p:cNvPr id="33833" name="Text Box 37"/>
              <p:cNvSpPr txBox="1">
                <a:spLocks noChangeArrowheads="1"/>
              </p:cNvSpPr>
              <p:nvPr/>
            </p:nvSpPr>
            <p:spPr bwMode="auto">
              <a:xfrm>
                <a:off x="4049" y="2688"/>
                <a:ext cx="362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16</a:t>
                </a:r>
              </a:p>
            </p:txBody>
          </p:sp>
          <p:sp>
            <p:nvSpPr>
              <p:cNvPr id="33834" name="Text Box 38"/>
              <p:cNvSpPr txBox="1">
                <a:spLocks noChangeArrowheads="1"/>
              </p:cNvSpPr>
              <p:nvPr/>
            </p:nvSpPr>
            <p:spPr bwMode="auto">
              <a:xfrm>
                <a:off x="4416" y="2688"/>
                <a:ext cx="362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57</a:t>
                </a:r>
              </a:p>
            </p:txBody>
          </p:sp>
          <p:sp>
            <p:nvSpPr>
              <p:cNvPr id="33835" name="Text Box 39"/>
              <p:cNvSpPr txBox="1">
                <a:spLocks noChangeArrowheads="1"/>
              </p:cNvSpPr>
              <p:nvPr/>
            </p:nvSpPr>
            <p:spPr bwMode="auto">
              <a:xfrm>
                <a:off x="4704" y="2688"/>
                <a:ext cx="484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132</a:t>
                </a:r>
              </a:p>
            </p:txBody>
          </p:sp>
        </p:grpSp>
        <p:grpSp>
          <p:nvGrpSpPr>
            <p:cNvPr id="33804" name="Group 52"/>
            <p:cNvGrpSpPr>
              <a:grpSpLocks/>
            </p:cNvGrpSpPr>
            <p:nvPr/>
          </p:nvGrpSpPr>
          <p:grpSpPr bwMode="auto">
            <a:xfrm>
              <a:off x="3276600" y="3733800"/>
              <a:ext cx="4876800" cy="461963"/>
              <a:chOff x="2064" y="2400"/>
              <a:chExt cx="3072" cy="291"/>
            </a:xfrm>
          </p:grpSpPr>
          <p:grpSp>
            <p:nvGrpSpPr>
              <p:cNvPr id="33813" name="Group 19"/>
              <p:cNvGrpSpPr>
                <a:grpSpLocks/>
              </p:cNvGrpSpPr>
              <p:nvPr/>
            </p:nvGrpSpPr>
            <p:grpSpPr bwMode="auto">
              <a:xfrm>
                <a:off x="2064" y="2448"/>
                <a:ext cx="3072" cy="192"/>
                <a:chOff x="2064" y="2448"/>
                <a:chExt cx="3072" cy="192"/>
              </a:xfrm>
            </p:grpSpPr>
            <p:sp>
              <p:nvSpPr>
                <p:cNvPr id="33822" name="Rectangle 11"/>
                <p:cNvSpPr>
                  <a:spLocks noChangeArrowheads="1"/>
                </p:cNvSpPr>
                <p:nvPr/>
              </p:nvSpPr>
              <p:spPr bwMode="auto">
                <a:xfrm>
                  <a:off x="2064" y="2448"/>
                  <a:ext cx="3072" cy="192"/>
                </a:xfrm>
                <a:prstGeom prst="rect">
                  <a:avLst/>
                </a:prstGeom>
                <a:noFill/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23" name="Rectangle 13"/>
                <p:cNvSpPr>
                  <a:spLocks noChangeArrowheads="1"/>
                </p:cNvSpPr>
                <p:nvPr/>
              </p:nvSpPr>
              <p:spPr bwMode="auto">
                <a:xfrm>
                  <a:off x="2448" y="2448"/>
                  <a:ext cx="2304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24" name="Rectangle 15"/>
                <p:cNvSpPr>
                  <a:spLocks noChangeArrowheads="1"/>
                </p:cNvSpPr>
                <p:nvPr/>
              </p:nvSpPr>
              <p:spPr bwMode="auto">
                <a:xfrm>
                  <a:off x="2832" y="2448"/>
                  <a:ext cx="1536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25" name="Rectangle 16"/>
                <p:cNvSpPr>
                  <a:spLocks noChangeArrowheads="1"/>
                </p:cNvSpPr>
                <p:nvPr/>
              </p:nvSpPr>
              <p:spPr bwMode="auto">
                <a:xfrm>
                  <a:off x="3216" y="2448"/>
                  <a:ext cx="768" cy="192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3826" name="Line 18"/>
                <p:cNvSpPr>
                  <a:spLocks noChangeShapeType="1"/>
                </p:cNvSpPr>
                <p:nvPr/>
              </p:nvSpPr>
              <p:spPr bwMode="auto">
                <a:xfrm>
                  <a:off x="3600" y="2448"/>
                  <a:ext cx="0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  <p:txBody>
                <a:bodyPr wrap="none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3814" name="Text Box 40"/>
              <p:cNvSpPr txBox="1">
                <a:spLocks noChangeArrowheads="1"/>
              </p:cNvSpPr>
              <p:nvPr/>
            </p:nvSpPr>
            <p:spPr bwMode="auto">
              <a:xfrm>
                <a:off x="2160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</a:t>
                </a:r>
              </a:p>
            </p:txBody>
          </p:sp>
          <p:sp>
            <p:nvSpPr>
              <p:cNvPr id="33815" name="Text Box 41"/>
              <p:cNvSpPr txBox="1">
                <a:spLocks noChangeArrowheads="1"/>
              </p:cNvSpPr>
              <p:nvPr/>
            </p:nvSpPr>
            <p:spPr bwMode="auto">
              <a:xfrm>
                <a:off x="2513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3816" name="Text Box 42"/>
              <p:cNvSpPr txBox="1">
                <a:spLocks noChangeArrowheads="1"/>
              </p:cNvSpPr>
              <p:nvPr/>
            </p:nvSpPr>
            <p:spPr bwMode="auto">
              <a:xfrm>
                <a:off x="2928" y="2400"/>
                <a:ext cx="239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4</a:t>
                </a:r>
              </a:p>
            </p:txBody>
          </p:sp>
          <p:sp>
            <p:nvSpPr>
              <p:cNvPr id="33817" name="Text Box 43"/>
              <p:cNvSpPr txBox="1">
                <a:spLocks noChangeArrowheads="1"/>
              </p:cNvSpPr>
              <p:nvPr/>
            </p:nvSpPr>
            <p:spPr bwMode="auto">
              <a:xfrm>
                <a:off x="3264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11</a:t>
                </a:r>
              </a:p>
            </p:txBody>
          </p:sp>
          <p:sp>
            <p:nvSpPr>
              <p:cNvPr id="33818" name="Text Box 44"/>
              <p:cNvSpPr txBox="1">
                <a:spLocks noChangeArrowheads="1"/>
              </p:cNvSpPr>
              <p:nvPr/>
            </p:nvSpPr>
            <p:spPr bwMode="auto">
              <a:xfrm>
                <a:off x="3665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31</a:t>
                </a:r>
              </a:p>
            </p:txBody>
          </p:sp>
          <p:sp>
            <p:nvSpPr>
              <p:cNvPr id="33819" name="Text Box 45"/>
              <p:cNvSpPr txBox="1">
                <a:spLocks noChangeArrowheads="1"/>
              </p:cNvSpPr>
              <p:nvPr/>
            </p:nvSpPr>
            <p:spPr bwMode="auto">
              <a:xfrm>
                <a:off x="4049" y="2400"/>
                <a:ext cx="362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45</a:t>
                </a:r>
              </a:p>
            </p:txBody>
          </p:sp>
          <p:sp>
            <p:nvSpPr>
              <p:cNvPr id="33820" name="Text Box 46"/>
              <p:cNvSpPr txBox="1">
                <a:spLocks noChangeArrowheads="1"/>
              </p:cNvSpPr>
              <p:nvPr/>
            </p:nvSpPr>
            <p:spPr bwMode="auto">
              <a:xfrm>
                <a:off x="4320" y="2400"/>
                <a:ext cx="484" cy="2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173</a:t>
                </a:r>
              </a:p>
            </p:txBody>
          </p:sp>
          <p:sp>
            <p:nvSpPr>
              <p:cNvPr id="33821" name="Text Box 47"/>
              <p:cNvSpPr txBox="1">
                <a:spLocks noChangeArrowheads="1"/>
              </p:cNvSpPr>
              <p:nvPr/>
            </p:nvSpPr>
            <p:spPr bwMode="auto">
              <a:xfrm>
                <a:off x="4747" y="2400"/>
                <a:ext cx="116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endParaRPr lang="en-US"/>
              </a:p>
            </p:txBody>
          </p:sp>
        </p:grpSp>
        <p:sp>
          <p:nvSpPr>
            <p:cNvPr id="33805" name="Text Box 48"/>
            <p:cNvSpPr txBox="1">
              <a:spLocks noChangeArrowheads="1"/>
            </p:cNvSpPr>
            <p:nvPr/>
          </p:nvSpPr>
          <p:spPr bwMode="auto">
            <a:xfrm>
              <a:off x="3276600" y="4800600"/>
              <a:ext cx="379413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33806" name="AutoShape 49"/>
            <p:cNvSpPr>
              <a:spLocks noChangeArrowheads="1"/>
            </p:cNvSpPr>
            <p:nvPr/>
          </p:nvSpPr>
          <p:spPr bwMode="auto">
            <a:xfrm>
              <a:off x="2057400" y="4876800"/>
              <a:ext cx="1143000" cy="228600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3375 w 21600"/>
                <a:gd name="T13" fmla="*/ 5400 h 21600"/>
                <a:gd name="T14" fmla="*/ 18900 w 21600"/>
                <a:gd name="T15" fmla="*/ 162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3807" name="Text Box 50"/>
            <p:cNvSpPr txBox="1">
              <a:spLocks noChangeArrowheads="1"/>
            </p:cNvSpPr>
            <p:nvPr/>
          </p:nvSpPr>
          <p:spPr bwMode="auto">
            <a:xfrm>
              <a:off x="3895725" y="4800600"/>
              <a:ext cx="574675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31</a:t>
              </a:r>
            </a:p>
          </p:txBody>
        </p:sp>
        <p:sp>
          <p:nvSpPr>
            <p:cNvPr id="33810" name="Text Box 46"/>
            <p:cNvSpPr txBox="1">
              <a:spLocks noChangeArrowheads="1"/>
            </p:cNvSpPr>
            <p:nvPr/>
          </p:nvSpPr>
          <p:spPr bwMode="auto">
            <a:xfrm>
              <a:off x="7467600" y="3733800"/>
              <a:ext cx="768350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174</a:t>
              </a:r>
            </a:p>
          </p:txBody>
        </p:sp>
        <p:sp>
          <p:nvSpPr>
            <p:cNvPr id="33811" name="Text Box 50"/>
            <p:cNvSpPr txBox="1">
              <a:spLocks noChangeArrowheads="1"/>
            </p:cNvSpPr>
            <p:nvPr/>
          </p:nvSpPr>
          <p:spPr bwMode="auto">
            <a:xfrm>
              <a:off x="4606925" y="4800600"/>
              <a:ext cx="574675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54</a:t>
              </a:r>
            </a:p>
          </p:txBody>
        </p:sp>
        <p:sp>
          <p:nvSpPr>
            <p:cNvPr id="33812" name="Text Box 50"/>
            <p:cNvSpPr txBox="1">
              <a:spLocks noChangeArrowheads="1"/>
            </p:cNvSpPr>
            <p:nvPr/>
          </p:nvSpPr>
          <p:spPr bwMode="auto">
            <a:xfrm>
              <a:off x="5029200" y="4800600"/>
              <a:ext cx="768350" cy="461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101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uiExpand="1" build="p"/>
      <p:bldP spid="1199158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Inverted index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We need variable-size </a:t>
            </a:r>
            <a:r>
              <a:rPr lang="en-US" dirty="0">
                <a:solidFill>
                  <a:schemeClr val="accent2"/>
                </a:solidFill>
                <a:latin typeface="Calibri" charset="0"/>
                <a:ea typeface="ＭＳ Ｐゴシック" charset="0"/>
                <a:cs typeface="ＭＳ Ｐゴシック" charset="0"/>
              </a:rPr>
              <a:t>postings lists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On disk, a continuous run of postings is normal and best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In memory, can use linked lists or variable length arrays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Some tradeoffs in size/ease of insertion</a:t>
            </a:r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F39FF5EE-3BE4-CA4F-B1C6-FB447380EDE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pSp>
        <p:nvGrpSpPr>
          <p:cNvPr id="2" name="Group 54"/>
          <p:cNvGrpSpPr>
            <a:grpSpLocks/>
          </p:cNvGrpSpPr>
          <p:nvPr/>
        </p:nvGrpSpPr>
        <p:grpSpPr bwMode="auto">
          <a:xfrm>
            <a:off x="304800" y="3971925"/>
            <a:ext cx="1666875" cy="2398713"/>
            <a:chOff x="192" y="2502"/>
            <a:chExt cx="1050" cy="1511"/>
          </a:xfrm>
        </p:grpSpPr>
        <p:sp>
          <p:nvSpPr>
            <p:cNvPr id="34876" name="AutoShape 46"/>
            <p:cNvSpPr>
              <a:spLocks/>
            </p:cNvSpPr>
            <p:nvPr/>
          </p:nvSpPr>
          <p:spPr bwMode="auto">
            <a:xfrm>
              <a:off x="192" y="2502"/>
              <a:ext cx="144" cy="960"/>
            </a:xfrm>
            <a:prstGeom prst="leftBrace">
              <a:avLst>
                <a:gd name="adj1" fmla="val 55556"/>
                <a:gd name="adj2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3838" name="Text Box 47"/>
            <p:cNvSpPr txBox="1">
              <a:spLocks noChangeArrowheads="1"/>
            </p:cNvSpPr>
            <p:nvPr/>
          </p:nvSpPr>
          <p:spPr bwMode="auto">
            <a:xfrm>
              <a:off x="278" y="3725"/>
              <a:ext cx="964" cy="28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i="1">
                  <a:latin typeface="Tahoma" charset="0"/>
                  <a:ea typeface="Arial Unicode MS" charset="0"/>
                </a:rPr>
                <a:t>Dictionary</a:t>
              </a:r>
            </a:p>
          </p:txBody>
        </p:sp>
        <p:cxnSp>
          <p:nvCxnSpPr>
            <p:cNvPr id="34878" name="AutoShape 48"/>
            <p:cNvCxnSpPr>
              <a:cxnSpLocks noChangeShapeType="1"/>
              <a:stCxn id="33838" idx="1"/>
              <a:endCxn id="34876" idx="1"/>
            </p:cNvCxnSpPr>
            <p:nvPr/>
          </p:nvCxnSpPr>
          <p:spPr bwMode="auto">
            <a:xfrm rot="10800000">
              <a:off x="192" y="2982"/>
              <a:ext cx="86" cy="889"/>
            </a:xfrm>
            <a:prstGeom prst="curvedConnector3">
              <a:avLst>
                <a:gd name="adj1" fmla="val 26744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" name="Group 53"/>
          <p:cNvGrpSpPr>
            <a:grpSpLocks/>
          </p:cNvGrpSpPr>
          <p:nvPr/>
        </p:nvGrpSpPr>
        <p:grpSpPr bwMode="auto">
          <a:xfrm>
            <a:off x="3657600" y="5495925"/>
            <a:ext cx="5334000" cy="803275"/>
            <a:chOff x="2352" y="3600"/>
            <a:chExt cx="3360" cy="506"/>
          </a:xfrm>
        </p:grpSpPr>
        <p:sp>
          <p:nvSpPr>
            <p:cNvPr id="34874" name="AutoShape 51"/>
            <p:cNvSpPr>
              <a:spLocks/>
            </p:cNvSpPr>
            <p:nvPr/>
          </p:nvSpPr>
          <p:spPr bwMode="auto">
            <a:xfrm rot="-5400000">
              <a:off x="3924" y="2028"/>
              <a:ext cx="216" cy="3360"/>
            </a:xfrm>
            <a:prstGeom prst="leftBrace">
              <a:avLst>
                <a:gd name="adj1" fmla="val 129630"/>
                <a:gd name="adj2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4875" name="Text Box 52"/>
            <p:cNvSpPr txBox="1">
              <a:spLocks noChangeArrowheads="1"/>
            </p:cNvSpPr>
            <p:nvPr/>
          </p:nvSpPr>
          <p:spPr bwMode="auto">
            <a:xfrm>
              <a:off x="3600" y="3815"/>
              <a:ext cx="880" cy="291"/>
            </a:xfrm>
            <a:prstGeom prst="rect">
              <a:avLst/>
            </a:prstGeom>
            <a:solidFill>
              <a:srgbClr val="83A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i="1">
                  <a:latin typeface="Tahoma" charset="0"/>
                </a:rPr>
                <a:t>Postings</a:t>
              </a:r>
            </a:p>
          </p:txBody>
        </p:sp>
      </p:grpSp>
      <p:sp>
        <p:nvSpPr>
          <p:cNvPr id="1200183" name="Text Box 55"/>
          <p:cNvSpPr txBox="1">
            <a:spLocks noChangeArrowheads="1"/>
          </p:cNvSpPr>
          <p:nvPr/>
        </p:nvSpPr>
        <p:spPr bwMode="auto">
          <a:xfrm>
            <a:off x="3124200" y="6284913"/>
            <a:ext cx="5605463" cy="457200"/>
          </a:xfrm>
          <a:prstGeom prst="rect">
            <a:avLst/>
          </a:prstGeom>
          <a:solidFill>
            <a:srgbClr val="FFFF9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Sorted by docID (more later on why).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467600" y="3048000"/>
            <a:ext cx="1143000" cy="838200"/>
            <a:chOff x="7467600" y="3048000"/>
            <a:chExt cx="1143000" cy="838200"/>
          </a:xfrm>
        </p:grpSpPr>
        <p:sp>
          <p:nvSpPr>
            <p:cNvPr id="22568" name="Rectangle 73"/>
            <p:cNvSpPr>
              <a:spLocks noChangeArrowheads="1"/>
            </p:cNvSpPr>
            <p:nvPr/>
          </p:nvSpPr>
          <p:spPr bwMode="auto">
            <a:xfrm>
              <a:off x="7467600" y="3048000"/>
              <a:ext cx="1143000" cy="406400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>
              <a:spAutoFit/>
            </a:bodyPr>
            <a:lstStyle/>
            <a:p>
              <a:pPr algn="ctr">
                <a:defRPr/>
              </a:pPr>
              <a:r>
                <a:rPr lang="en-US" sz="2000" i="1" dirty="0">
                  <a:solidFill>
                    <a:srgbClr val="000000"/>
                  </a:solidFill>
                  <a:ea typeface="Arial Unicode MS" charset="0"/>
                  <a:cs typeface="Arial Unicode MS" charset="0"/>
                </a:rPr>
                <a:t>Posting</a:t>
              </a:r>
            </a:p>
          </p:txBody>
        </p:sp>
        <p:sp>
          <p:nvSpPr>
            <p:cNvPr id="34825" name="Line 75"/>
            <p:cNvSpPr>
              <a:spLocks noChangeShapeType="1"/>
            </p:cNvSpPr>
            <p:nvPr/>
          </p:nvSpPr>
          <p:spPr bwMode="auto">
            <a:xfrm flipH="1">
              <a:off x="7620000" y="3505200"/>
              <a:ext cx="2286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sp>
        <p:nvSpPr>
          <p:cNvPr id="34826" name="TextBox 52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sp>
        <p:nvSpPr>
          <p:cNvPr id="54" name="Text Box 4"/>
          <p:cNvSpPr txBox="1">
            <a:spLocks noChangeArrowheads="1"/>
          </p:cNvSpPr>
          <p:nvPr/>
        </p:nvSpPr>
        <p:spPr bwMode="auto">
          <a:xfrm>
            <a:off x="755650" y="38862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Brutus</a:t>
            </a:r>
          </a:p>
        </p:txBody>
      </p:sp>
      <p:sp>
        <p:nvSpPr>
          <p:cNvPr id="55" name="Text Box 5"/>
          <p:cNvSpPr txBox="1">
            <a:spLocks noChangeArrowheads="1"/>
          </p:cNvSpPr>
          <p:nvPr/>
        </p:nvSpPr>
        <p:spPr bwMode="auto">
          <a:xfrm>
            <a:off x="755650" y="4943475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Calpurnia</a:t>
            </a:r>
          </a:p>
        </p:txBody>
      </p:sp>
      <p:sp>
        <p:nvSpPr>
          <p:cNvPr id="56" name="Text Box 6"/>
          <p:cNvSpPr txBox="1">
            <a:spLocks noChangeArrowheads="1"/>
          </p:cNvSpPr>
          <p:nvPr/>
        </p:nvSpPr>
        <p:spPr bwMode="auto">
          <a:xfrm>
            <a:off x="755650" y="4419600"/>
            <a:ext cx="114935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Caesar</a:t>
            </a:r>
          </a:p>
        </p:txBody>
      </p:sp>
      <p:sp>
        <p:nvSpPr>
          <p:cNvPr id="34830" name="AutoShape 7"/>
          <p:cNvSpPr>
            <a:spLocks noChangeArrowheads="1"/>
          </p:cNvSpPr>
          <p:nvPr/>
        </p:nvSpPr>
        <p:spPr bwMode="auto">
          <a:xfrm>
            <a:off x="2432050" y="39624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4831" name="AutoShape 8"/>
          <p:cNvSpPr>
            <a:spLocks noChangeArrowheads="1"/>
          </p:cNvSpPr>
          <p:nvPr/>
        </p:nvSpPr>
        <p:spPr bwMode="auto">
          <a:xfrm>
            <a:off x="2432050" y="44958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34832" name="Group 26"/>
          <p:cNvGrpSpPr>
            <a:grpSpLocks/>
          </p:cNvGrpSpPr>
          <p:nvPr/>
        </p:nvGrpSpPr>
        <p:grpSpPr bwMode="auto">
          <a:xfrm>
            <a:off x="3651250" y="5029200"/>
            <a:ext cx="4876800" cy="304800"/>
            <a:chOff x="2064" y="2448"/>
            <a:chExt cx="3072" cy="192"/>
          </a:xfrm>
        </p:grpSpPr>
        <p:sp>
          <p:nvSpPr>
            <p:cNvPr id="34869" name="Rectangle 27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4870" name="Rectangle 28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4871" name="Rectangle 29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4872" name="Rectangle 30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4873" name="Line 31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34833" name="Group 51"/>
          <p:cNvGrpSpPr>
            <a:grpSpLocks/>
          </p:cNvGrpSpPr>
          <p:nvPr/>
        </p:nvGrpSpPr>
        <p:grpSpPr bwMode="auto">
          <a:xfrm>
            <a:off x="3651250" y="4419600"/>
            <a:ext cx="4959350" cy="461963"/>
            <a:chOff x="2064" y="2688"/>
            <a:chExt cx="3124" cy="291"/>
          </a:xfrm>
        </p:grpSpPr>
        <p:grpSp>
          <p:nvGrpSpPr>
            <p:cNvPr id="34855" name="Group 20"/>
            <p:cNvGrpSpPr>
              <a:grpSpLocks/>
            </p:cNvGrpSpPr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34864" name="Rectangle 21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65" name="Rectangle 22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66" name="Rectangle 23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67" name="Rectangle 24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68" name="Line 25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4856" name="Text Box 32"/>
            <p:cNvSpPr txBox="1">
              <a:spLocks noChangeArrowheads="1"/>
            </p:cNvSpPr>
            <p:nvPr/>
          </p:nvSpPr>
          <p:spPr bwMode="auto">
            <a:xfrm>
              <a:off x="2150" y="2688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</a:t>
              </a:r>
            </a:p>
          </p:txBody>
        </p:sp>
        <p:sp>
          <p:nvSpPr>
            <p:cNvPr id="34857" name="Text Box 33"/>
            <p:cNvSpPr txBox="1">
              <a:spLocks noChangeArrowheads="1"/>
            </p:cNvSpPr>
            <p:nvPr/>
          </p:nvSpPr>
          <p:spPr bwMode="auto">
            <a:xfrm>
              <a:off x="2582" y="2688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34858" name="Text Box 34"/>
            <p:cNvSpPr txBox="1">
              <a:spLocks noChangeArrowheads="1"/>
            </p:cNvSpPr>
            <p:nvPr/>
          </p:nvSpPr>
          <p:spPr bwMode="auto">
            <a:xfrm>
              <a:off x="2945" y="2688"/>
              <a:ext cx="2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4</a:t>
              </a:r>
            </a:p>
          </p:txBody>
        </p:sp>
        <p:sp>
          <p:nvSpPr>
            <p:cNvPr id="34859" name="Text Box 35"/>
            <p:cNvSpPr txBox="1">
              <a:spLocks noChangeArrowheads="1"/>
            </p:cNvSpPr>
            <p:nvPr/>
          </p:nvSpPr>
          <p:spPr bwMode="auto">
            <a:xfrm>
              <a:off x="3312" y="2688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5</a:t>
              </a:r>
            </a:p>
          </p:txBody>
        </p:sp>
        <p:sp>
          <p:nvSpPr>
            <p:cNvPr id="34860" name="Text Box 36"/>
            <p:cNvSpPr txBox="1">
              <a:spLocks noChangeArrowheads="1"/>
            </p:cNvSpPr>
            <p:nvPr/>
          </p:nvSpPr>
          <p:spPr bwMode="auto">
            <a:xfrm>
              <a:off x="3665" y="2688"/>
              <a:ext cx="2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6</a:t>
              </a:r>
            </a:p>
          </p:txBody>
        </p:sp>
        <p:sp>
          <p:nvSpPr>
            <p:cNvPr id="34861" name="Text Box 37"/>
            <p:cNvSpPr txBox="1">
              <a:spLocks noChangeArrowheads="1"/>
            </p:cNvSpPr>
            <p:nvPr/>
          </p:nvSpPr>
          <p:spPr bwMode="auto">
            <a:xfrm>
              <a:off x="4049" y="2688"/>
              <a:ext cx="36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16</a:t>
              </a:r>
            </a:p>
          </p:txBody>
        </p:sp>
        <p:sp>
          <p:nvSpPr>
            <p:cNvPr id="34862" name="Text Box 38"/>
            <p:cNvSpPr txBox="1">
              <a:spLocks noChangeArrowheads="1"/>
            </p:cNvSpPr>
            <p:nvPr/>
          </p:nvSpPr>
          <p:spPr bwMode="auto">
            <a:xfrm>
              <a:off x="4416" y="2688"/>
              <a:ext cx="36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57</a:t>
              </a:r>
            </a:p>
          </p:txBody>
        </p:sp>
        <p:sp>
          <p:nvSpPr>
            <p:cNvPr id="34863" name="Text Box 39"/>
            <p:cNvSpPr txBox="1">
              <a:spLocks noChangeArrowheads="1"/>
            </p:cNvSpPr>
            <p:nvPr/>
          </p:nvSpPr>
          <p:spPr bwMode="auto">
            <a:xfrm>
              <a:off x="4704" y="2688"/>
              <a:ext cx="48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132</a:t>
              </a:r>
            </a:p>
          </p:txBody>
        </p:sp>
      </p:grpSp>
      <p:grpSp>
        <p:nvGrpSpPr>
          <p:cNvPr id="34834" name="Group 52"/>
          <p:cNvGrpSpPr>
            <a:grpSpLocks/>
          </p:cNvGrpSpPr>
          <p:nvPr/>
        </p:nvGrpSpPr>
        <p:grpSpPr bwMode="auto">
          <a:xfrm>
            <a:off x="3651250" y="3886200"/>
            <a:ext cx="4876800" cy="461963"/>
            <a:chOff x="2064" y="2400"/>
            <a:chExt cx="3072" cy="291"/>
          </a:xfrm>
        </p:grpSpPr>
        <p:grpSp>
          <p:nvGrpSpPr>
            <p:cNvPr id="34841" name="Group 19"/>
            <p:cNvGrpSpPr>
              <a:grpSpLocks/>
            </p:cNvGrpSpPr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34850" name="Rectangle 11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51" name="Rectangle 1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52" name="Rectangle 15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53" name="Rectangle 16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34854" name="Line 18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34842" name="Text Box 40"/>
            <p:cNvSpPr txBox="1">
              <a:spLocks noChangeArrowheads="1"/>
            </p:cNvSpPr>
            <p:nvPr/>
          </p:nvSpPr>
          <p:spPr bwMode="auto">
            <a:xfrm>
              <a:off x="2160" y="2400"/>
              <a:ext cx="2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</a:t>
              </a:r>
            </a:p>
          </p:txBody>
        </p:sp>
        <p:sp>
          <p:nvSpPr>
            <p:cNvPr id="34843" name="Text Box 41"/>
            <p:cNvSpPr txBox="1">
              <a:spLocks noChangeArrowheads="1"/>
            </p:cNvSpPr>
            <p:nvPr/>
          </p:nvSpPr>
          <p:spPr bwMode="auto">
            <a:xfrm>
              <a:off x="2513" y="2400"/>
              <a:ext cx="2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34844" name="Text Box 42"/>
            <p:cNvSpPr txBox="1">
              <a:spLocks noChangeArrowheads="1"/>
            </p:cNvSpPr>
            <p:nvPr/>
          </p:nvSpPr>
          <p:spPr bwMode="auto">
            <a:xfrm>
              <a:off x="2928" y="2400"/>
              <a:ext cx="23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4</a:t>
              </a:r>
            </a:p>
          </p:txBody>
        </p:sp>
        <p:sp>
          <p:nvSpPr>
            <p:cNvPr id="34845" name="Text Box 43"/>
            <p:cNvSpPr txBox="1">
              <a:spLocks noChangeArrowheads="1"/>
            </p:cNvSpPr>
            <p:nvPr/>
          </p:nvSpPr>
          <p:spPr bwMode="auto">
            <a:xfrm>
              <a:off x="3264" y="2400"/>
              <a:ext cx="36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11</a:t>
              </a:r>
            </a:p>
          </p:txBody>
        </p:sp>
        <p:sp>
          <p:nvSpPr>
            <p:cNvPr id="34846" name="Text Box 44"/>
            <p:cNvSpPr txBox="1">
              <a:spLocks noChangeArrowheads="1"/>
            </p:cNvSpPr>
            <p:nvPr/>
          </p:nvSpPr>
          <p:spPr bwMode="auto">
            <a:xfrm>
              <a:off x="3665" y="2400"/>
              <a:ext cx="36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31</a:t>
              </a:r>
            </a:p>
          </p:txBody>
        </p:sp>
        <p:sp>
          <p:nvSpPr>
            <p:cNvPr id="34847" name="Text Box 45"/>
            <p:cNvSpPr txBox="1">
              <a:spLocks noChangeArrowheads="1"/>
            </p:cNvSpPr>
            <p:nvPr/>
          </p:nvSpPr>
          <p:spPr bwMode="auto">
            <a:xfrm>
              <a:off x="4049" y="2400"/>
              <a:ext cx="36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45</a:t>
              </a:r>
            </a:p>
          </p:txBody>
        </p:sp>
        <p:sp>
          <p:nvSpPr>
            <p:cNvPr id="34848" name="Text Box 46"/>
            <p:cNvSpPr txBox="1">
              <a:spLocks noChangeArrowheads="1"/>
            </p:cNvSpPr>
            <p:nvPr/>
          </p:nvSpPr>
          <p:spPr bwMode="auto">
            <a:xfrm>
              <a:off x="4320" y="2400"/>
              <a:ext cx="48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173</a:t>
              </a:r>
            </a:p>
          </p:txBody>
        </p:sp>
        <p:sp>
          <p:nvSpPr>
            <p:cNvPr id="34849" name="Text Box 47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p:sp>
        <p:nvSpPr>
          <p:cNvPr id="34835" name="Text Box 48"/>
          <p:cNvSpPr txBox="1">
            <a:spLocks noChangeArrowheads="1"/>
          </p:cNvSpPr>
          <p:nvPr/>
        </p:nvSpPr>
        <p:spPr bwMode="auto">
          <a:xfrm>
            <a:off x="3651250" y="4953000"/>
            <a:ext cx="3794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2</a:t>
            </a:r>
          </a:p>
        </p:txBody>
      </p:sp>
      <p:sp>
        <p:nvSpPr>
          <p:cNvPr id="34836" name="AutoShape 49"/>
          <p:cNvSpPr>
            <a:spLocks noChangeArrowheads="1"/>
          </p:cNvSpPr>
          <p:nvPr/>
        </p:nvSpPr>
        <p:spPr bwMode="auto">
          <a:xfrm>
            <a:off x="2432050" y="5029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4837" name="Text Box 50"/>
          <p:cNvSpPr txBox="1">
            <a:spLocks noChangeArrowheads="1"/>
          </p:cNvSpPr>
          <p:nvPr/>
        </p:nvSpPr>
        <p:spPr bwMode="auto">
          <a:xfrm>
            <a:off x="4270375" y="4953000"/>
            <a:ext cx="5730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31</a:t>
            </a:r>
          </a:p>
        </p:txBody>
      </p:sp>
      <p:sp>
        <p:nvSpPr>
          <p:cNvPr id="34838" name="Text Box 46"/>
          <p:cNvSpPr txBox="1">
            <a:spLocks noChangeArrowheads="1"/>
          </p:cNvSpPr>
          <p:nvPr/>
        </p:nvSpPr>
        <p:spPr bwMode="auto">
          <a:xfrm>
            <a:off x="7842250" y="3886200"/>
            <a:ext cx="7683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174</a:t>
            </a:r>
          </a:p>
        </p:txBody>
      </p:sp>
      <p:sp>
        <p:nvSpPr>
          <p:cNvPr id="34839" name="Text Box 50"/>
          <p:cNvSpPr txBox="1">
            <a:spLocks noChangeArrowheads="1"/>
          </p:cNvSpPr>
          <p:nvPr/>
        </p:nvSpPr>
        <p:spPr bwMode="auto">
          <a:xfrm>
            <a:off x="4981575" y="4953000"/>
            <a:ext cx="5746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54</a:t>
            </a:r>
          </a:p>
        </p:txBody>
      </p:sp>
      <p:sp>
        <p:nvSpPr>
          <p:cNvPr id="34840" name="Text Box 50"/>
          <p:cNvSpPr txBox="1">
            <a:spLocks noChangeArrowheads="1"/>
          </p:cNvSpPr>
          <p:nvPr/>
        </p:nvSpPr>
        <p:spPr bwMode="auto">
          <a:xfrm>
            <a:off x="5403850" y="4953000"/>
            <a:ext cx="7683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0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183" grpId="0" animBg="1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Information Retrieval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rgbClr val="357E69"/>
              </a:buClr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Information Retrieval (IR) is </a:t>
            </a:r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finding material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(usually documents) of an </a:t>
            </a:r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unstructured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nature (usually text) that satisfies an </a:t>
            </a:r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information need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from within </a:t>
            </a:r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large collections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(usually stored on computers).</a:t>
            </a:r>
          </a:p>
          <a:p>
            <a:pPr eaLnBrk="1" hangingPunct="1">
              <a:buClr>
                <a:srgbClr val="357E69"/>
              </a:buClr>
            </a:pP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These days we frequently think first of </a:t>
            </a:r>
            <a:r>
              <a:rPr lang="en-US" dirty="0">
                <a:solidFill>
                  <a:schemeClr val="accent3"/>
                </a:solidFill>
                <a:latin typeface="Calibri" charset="0"/>
                <a:ea typeface="ＭＳ Ｐゴシック" charset="0"/>
                <a:cs typeface="ＭＳ Ｐゴシック" charset="0"/>
              </a:rPr>
              <a:t>web search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, but there are many other cases:</a:t>
            </a:r>
          </a:p>
          <a:p>
            <a:pPr lvl="2" eaLnBrk="1" hangingPunct="1"/>
            <a:r>
              <a:rPr lang="en-US" dirty="0">
                <a:solidFill>
                  <a:schemeClr val="accent3"/>
                </a:solidFill>
                <a:latin typeface="Calibri" charset="0"/>
                <a:ea typeface="ＭＳ Ｐゴシック" charset="0"/>
                <a:cs typeface="ＭＳ Ｐゴシック" charset="0"/>
              </a:rPr>
              <a:t>E-mail search</a:t>
            </a:r>
          </a:p>
          <a:p>
            <a:pPr lvl="2" eaLnBrk="1" hangingPunct="1"/>
            <a:r>
              <a:rPr lang="en-US" dirty="0">
                <a:solidFill>
                  <a:schemeClr val="accent3"/>
                </a:solidFill>
                <a:latin typeface="Calibri" charset="0"/>
                <a:ea typeface="ＭＳ Ｐゴシック" charset="0"/>
                <a:cs typeface="ＭＳ Ｐゴシック" charset="0"/>
              </a:rPr>
              <a:t>Searching your laptop</a:t>
            </a:r>
          </a:p>
          <a:p>
            <a:pPr lvl="2" eaLnBrk="1" hangingPunct="1"/>
            <a:r>
              <a:rPr lang="en-US" dirty="0">
                <a:solidFill>
                  <a:schemeClr val="accent3"/>
                </a:solidFill>
                <a:latin typeface="Calibri" charset="0"/>
                <a:ea typeface="ＭＳ Ｐゴシック" charset="0"/>
                <a:cs typeface="ＭＳ Ｐゴシック" charset="0"/>
              </a:rPr>
              <a:t>Corporate knowledge bases</a:t>
            </a:r>
          </a:p>
          <a:p>
            <a:pPr lvl="2" eaLnBrk="1" hangingPunct="1"/>
            <a:r>
              <a:rPr lang="en-US" dirty="0">
                <a:solidFill>
                  <a:schemeClr val="accent3"/>
                </a:solidFill>
                <a:latin typeface="Calibri" charset="0"/>
                <a:ea typeface="ＭＳ Ｐゴシック" charset="0"/>
                <a:cs typeface="ＭＳ Ｐゴシック" charset="0"/>
              </a:rPr>
              <a:t>Legal information retrieval</a:t>
            </a: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A2BB8218-B1E0-0A44-BE56-0D3695044AF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9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746125" y="2743200"/>
            <a:ext cx="8285163" cy="1143000"/>
            <a:chOff x="470" y="1728"/>
            <a:chExt cx="5219" cy="720"/>
          </a:xfrm>
        </p:grpSpPr>
        <p:sp>
          <p:nvSpPr>
            <p:cNvPr id="36912" name="AutoShape 13"/>
            <p:cNvSpPr>
              <a:spLocks noChangeArrowheads="1"/>
            </p:cNvSpPr>
            <p:nvPr/>
          </p:nvSpPr>
          <p:spPr bwMode="auto">
            <a:xfrm>
              <a:off x="2031" y="1728"/>
              <a:ext cx="1075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/>
                <a:t>Tokenizer</a:t>
              </a:r>
            </a:p>
          </p:txBody>
        </p:sp>
        <p:sp>
          <p:nvSpPr>
            <p:cNvPr id="36913" name="AutoShape 17"/>
            <p:cNvSpPr>
              <a:spLocks noChangeArrowheads="1"/>
            </p:cNvSpPr>
            <p:nvPr/>
          </p:nvSpPr>
          <p:spPr bwMode="auto">
            <a:xfrm>
              <a:off x="2496" y="2064"/>
              <a:ext cx="192" cy="38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6914" name="Text Box 20"/>
            <p:cNvSpPr txBox="1">
              <a:spLocks noChangeArrowheads="1"/>
            </p:cNvSpPr>
            <p:nvPr/>
          </p:nvSpPr>
          <p:spPr bwMode="auto">
            <a:xfrm>
              <a:off x="470" y="2119"/>
              <a:ext cx="119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Token stream</a:t>
              </a:r>
            </a:p>
          </p:txBody>
        </p:sp>
        <p:sp>
          <p:nvSpPr>
            <p:cNvPr id="36915" name="Rectangle 26"/>
            <p:cNvSpPr>
              <a:spLocks noChangeArrowheads="1"/>
            </p:cNvSpPr>
            <p:nvPr/>
          </p:nvSpPr>
          <p:spPr bwMode="auto">
            <a:xfrm>
              <a:off x="3009" y="2100"/>
              <a:ext cx="69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Friends</a:t>
              </a:r>
            </a:p>
          </p:txBody>
        </p:sp>
        <p:sp>
          <p:nvSpPr>
            <p:cNvPr id="36916" name="Rectangle 27"/>
            <p:cNvSpPr>
              <a:spLocks noChangeArrowheads="1"/>
            </p:cNvSpPr>
            <p:nvPr/>
          </p:nvSpPr>
          <p:spPr bwMode="auto">
            <a:xfrm>
              <a:off x="3761" y="2106"/>
              <a:ext cx="75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Romans</a:t>
              </a:r>
            </a:p>
          </p:txBody>
        </p:sp>
        <p:sp>
          <p:nvSpPr>
            <p:cNvPr id="36917" name="Rectangle 28"/>
            <p:cNvSpPr>
              <a:spLocks noChangeArrowheads="1"/>
            </p:cNvSpPr>
            <p:nvPr/>
          </p:nvSpPr>
          <p:spPr bwMode="auto">
            <a:xfrm>
              <a:off x="4608" y="2106"/>
              <a:ext cx="108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Countrymen</a:t>
              </a:r>
            </a:p>
          </p:txBody>
        </p:sp>
      </p:grp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Inverted index construction</a:t>
            </a:r>
          </a:p>
        </p:txBody>
      </p:sp>
      <p:grpSp>
        <p:nvGrpSpPr>
          <p:cNvPr id="3" name="Group 70"/>
          <p:cNvGrpSpPr>
            <a:grpSpLocks/>
          </p:cNvGrpSpPr>
          <p:nvPr/>
        </p:nvGrpSpPr>
        <p:grpSpPr bwMode="auto">
          <a:xfrm>
            <a:off x="762000" y="3800475"/>
            <a:ext cx="8272463" cy="1381125"/>
            <a:chOff x="480" y="2394"/>
            <a:chExt cx="5211" cy="870"/>
          </a:xfrm>
        </p:grpSpPr>
        <p:sp>
          <p:nvSpPr>
            <p:cNvPr id="36906" name="AutoShape 14"/>
            <p:cNvSpPr>
              <a:spLocks noChangeArrowheads="1"/>
            </p:cNvSpPr>
            <p:nvPr/>
          </p:nvSpPr>
          <p:spPr bwMode="auto">
            <a:xfrm>
              <a:off x="1680" y="2394"/>
              <a:ext cx="1824" cy="562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/>
                <a:t>Linguistic modules</a:t>
              </a:r>
            </a:p>
          </p:txBody>
        </p:sp>
        <p:sp>
          <p:nvSpPr>
            <p:cNvPr id="36907" name="AutoShape 18"/>
            <p:cNvSpPr>
              <a:spLocks noChangeArrowheads="1"/>
            </p:cNvSpPr>
            <p:nvPr/>
          </p:nvSpPr>
          <p:spPr bwMode="auto">
            <a:xfrm>
              <a:off x="2496" y="2928"/>
              <a:ext cx="192" cy="336"/>
            </a:xfrm>
            <a:prstGeom prst="downArrow">
              <a:avLst>
                <a:gd name="adj1" fmla="val 50000"/>
                <a:gd name="adj2" fmla="val 4375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6908" name="Text Box 21"/>
            <p:cNvSpPr txBox="1">
              <a:spLocks noChangeArrowheads="1"/>
            </p:cNvSpPr>
            <p:nvPr/>
          </p:nvSpPr>
          <p:spPr bwMode="auto">
            <a:xfrm>
              <a:off x="480" y="2935"/>
              <a:ext cx="141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Modified tokens</a:t>
              </a:r>
            </a:p>
          </p:txBody>
        </p:sp>
        <p:sp>
          <p:nvSpPr>
            <p:cNvPr id="36909" name="Rectangle 29"/>
            <p:cNvSpPr>
              <a:spLocks noChangeArrowheads="1"/>
            </p:cNvSpPr>
            <p:nvPr/>
          </p:nvSpPr>
          <p:spPr bwMode="auto">
            <a:xfrm>
              <a:off x="3092" y="2868"/>
              <a:ext cx="580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friend</a:t>
              </a:r>
            </a:p>
          </p:txBody>
        </p:sp>
        <p:sp>
          <p:nvSpPr>
            <p:cNvPr id="36910" name="Rectangle 30"/>
            <p:cNvSpPr>
              <a:spLocks noChangeArrowheads="1"/>
            </p:cNvSpPr>
            <p:nvPr/>
          </p:nvSpPr>
          <p:spPr bwMode="auto">
            <a:xfrm>
              <a:off x="3854" y="2874"/>
              <a:ext cx="612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roman</a:t>
              </a:r>
            </a:p>
          </p:txBody>
        </p:sp>
        <p:sp>
          <p:nvSpPr>
            <p:cNvPr id="36911" name="Rectangle 31"/>
            <p:cNvSpPr>
              <a:spLocks noChangeArrowheads="1"/>
            </p:cNvSpPr>
            <p:nvPr/>
          </p:nvSpPr>
          <p:spPr bwMode="auto">
            <a:xfrm>
              <a:off x="4653" y="2874"/>
              <a:ext cx="103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countryman</a:t>
              </a:r>
            </a:p>
          </p:txBody>
        </p:sp>
      </p:grpSp>
      <p:grpSp>
        <p:nvGrpSpPr>
          <p:cNvPr id="4" name="Group 72"/>
          <p:cNvGrpSpPr>
            <a:grpSpLocks/>
          </p:cNvGrpSpPr>
          <p:nvPr/>
        </p:nvGrpSpPr>
        <p:grpSpPr bwMode="auto">
          <a:xfrm>
            <a:off x="762000" y="5172075"/>
            <a:ext cx="8350250" cy="1604963"/>
            <a:chOff x="480" y="3258"/>
            <a:chExt cx="5260" cy="1011"/>
          </a:xfrm>
        </p:grpSpPr>
        <p:sp>
          <p:nvSpPr>
            <p:cNvPr id="36884" name="AutoShape 15"/>
            <p:cNvSpPr>
              <a:spLocks noChangeArrowheads="1"/>
            </p:cNvSpPr>
            <p:nvPr/>
          </p:nvSpPr>
          <p:spPr bwMode="auto">
            <a:xfrm>
              <a:off x="2155" y="3258"/>
              <a:ext cx="850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/>
                <a:t>Indexer</a:t>
              </a:r>
            </a:p>
          </p:txBody>
        </p:sp>
        <p:sp>
          <p:nvSpPr>
            <p:cNvPr id="36885" name="AutoShape 22"/>
            <p:cNvSpPr>
              <a:spLocks noChangeArrowheads="1"/>
            </p:cNvSpPr>
            <p:nvPr/>
          </p:nvSpPr>
          <p:spPr bwMode="auto">
            <a:xfrm>
              <a:off x="2496" y="3594"/>
              <a:ext cx="192" cy="288"/>
            </a:xfrm>
            <a:prstGeom prst="downArrow">
              <a:avLst>
                <a:gd name="adj1" fmla="val 50000"/>
                <a:gd name="adj2" fmla="val 37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886" name="Text Box 23"/>
            <p:cNvSpPr txBox="1">
              <a:spLocks noChangeArrowheads="1"/>
            </p:cNvSpPr>
            <p:nvPr/>
          </p:nvSpPr>
          <p:spPr bwMode="auto">
            <a:xfrm>
              <a:off x="480" y="3728"/>
              <a:ext cx="128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Inverted index</a:t>
              </a:r>
            </a:p>
          </p:txBody>
        </p:sp>
        <p:grpSp>
          <p:nvGrpSpPr>
            <p:cNvPr id="36887" name="Group 71"/>
            <p:cNvGrpSpPr>
              <a:grpSpLocks/>
            </p:cNvGrpSpPr>
            <p:nvPr/>
          </p:nvGrpSpPr>
          <p:grpSpPr bwMode="auto">
            <a:xfrm>
              <a:off x="3024" y="3258"/>
              <a:ext cx="2716" cy="1011"/>
              <a:chOff x="3024" y="3258"/>
              <a:chExt cx="2716" cy="1011"/>
            </a:xfrm>
          </p:grpSpPr>
          <p:grpSp>
            <p:nvGrpSpPr>
              <p:cNvPr id="36888" name="Group 32"/>
              <p:cNvGrpSpPr>
                <a:grpSpLocks/>
              </p:cNvGrpSpPr>
              <p:nvPr/>
            </p:nvGrpSpPr>
            <p:grpSpPr bwMode="auto">
              <a:xfrm>
                <a:off x="3024" y="3306"/>
                <a:ext cx="1776" cy="963"/>
                <a:chOff x="528" y="2634"/>
                <a:chExt cx="1776" cy="963"/>
              </a:xfrm>
            </p:grpSpPr>
            <p:sp>
              <p:nvSpPr>
                <p:cNvPr id="34852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528" y="2634"/>
                  <a:ext cx="647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friend</a:t>
                  </a:r>
                </a:p>
              </p:txBody>
            </p:sp>
            <p:sp>
              <p:nvSpPr>
                <p:cNvPr id="34853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528" y="2970"/>
                  <a:ext cx="69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roman</a:t>
                  </a:r>
                </a:p>
              </p:txBody>
            </p:sp>
            <p:sp>
              <p:nvSpPr>
                <p:cNvPr id="34854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528" y="3306"/>
                  <a:ext cx="113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countryman</a:t>
                  </a:r>
                </a:p>
              </p:txBody>
            </p:sp>
            <p:sp>
              <p:nvSpPr>
                <p:cNvPr id="36903" name="AutoShape 36"/>
                <p:cNvSpPr>
                  <a:spLocks noChangeArrowheads="1"/>
                </p:cNvSpPr>
                <p:nvPr/>
              </p:nvSpPr>
              <p:spPr bwMode="auto">
                <a:xfrm>
                  <a:off x="1584" y="2682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6904" name="AutoShape 37"/>
                <p:cNvSpPr>
                  <a:spLocks noChangeArrowheads="1"/>
                </p:cNvSpPr>
                <p:nvPr/>
              </p:nvSpPr>
              <p:spPr bwMode="auto">
                <a:xfrm>
                  <a:off x="1584" y="3018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6905" name="AutoShape 38"/>
                <p:cNvSpPr>
                  <a:spLocks noChangeArrowheads="1"/>
                </p:cNvSpPr>
                <p:nvPr/>
              </p:nvSpPr>
              <p:spPr bwMode="auto">
                <a:xfrm>
                  <a:off x="1584" y="3354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6889" name="Text Box 39"/>
              <p:cNvSpPr txBox="1">
                <a:spLocks noChangeArrowheads="1"/>
              </p:cNvSpPr>
              <p:nvPr/>
            </p:nvSpPr>
            <p:spPr bwMode="auto">
              <a:xfrm>
                <a:off x="4883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6890" name="Text Box 40"/>
              <p:cNvSpPr txBox="1">
                <a:spLocks noChangeArrowheads="1"/>
              </p:cNvSpPr>
              <p:nvPr/>
            </p:nvSpPr>
            <p:spPr bwMode="auto">
              <a:xfrm>
                <a:off x="5291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4</a:t>
                </a:r>
              </a:p>
            </p:txBody>
          </p:sp>
          <p:sp>
            <p:nvSpPr>
              <p:cNvPr id="36891" name="Text Box 41"/>
              <p:cNvSpPr txBox="1">
                <a:spLocks noChangeArrowheads="1"/>
              </p:cNvSpPr>
              <p:nvPr/>
            </p:nvSpPr>
            <p:spPr bwMode="auto">
              <a:xfrm>
                <a:off x="5304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6892" name="Text Box 42"/>
              <p:cNvSpPr txBox="1">
                <a:spLocks noChangeArrowheads="1"/>
              </p:cNvSpPr>
              <p:nvPr/>
            </p:nvSpPr>
            <p:spPr bwMode="auto">
              <a:xfrm>
                <a:off x="4848" y="3936"/>
                <a:ext cx="38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13</a:t>
                </a:r>
              </a:p>
            </p:txBody>
          </p:sp>
          <p:sp>
            <p:nvSpPr>
              <p:cNvPr id="36893" name="Text Box 43"/>
              <p:cNvSpPr txBox="1">
                <a:spLocks noChangeArrowheads="1"/>
              </p:cNvSpPr>
              <p:nvPr/>
            </p:nvSpPr>
            <p:spPr bwMode="auto">
              <a:xfrm>
                <a:off x="5376" y="3930"/>
                <a:ext cx="36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16</a:t>
                </a:r>
              </a:p>
            </p:txBody>
          </p:sp>
          <p:cxnSp>
            <p:nvCxnSpPr>
              <p:cNvPr id="36894" name="AutoShape 44"/>
              <p:cNvCxnSpPr>
                <a:cxnSpLocks noChangeShapeType="1"/>
                <a:stCxn id="36889" idx="3"/>
                <a:endCxn id="36890" idx="1"/>
              </p:cNvCxnSpPr>
              <p:nvPr/>
            </p:nvCxnSpPr>
            <p:spPr bwMode="auto">
              <a:xfrm>
                <a:off x="5112" y="340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5" name="AutoShape 45"/>
              <p:cNvCxnSpPr>
                <a:cxnSpLocks noChangeShapeType="1"/>
                <a:stCxn id="36890" idx="3"/>
              </p:cNvCxnSpPr>
              <p:nvPr/>
            </p:nvCxnSpPr>
            <p:spPr bwMode="auto">
              <a:xfrm>
                <a:off x="5534" y="3405"/>
                <a:ext cx="192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sp>
            <p:nvSpPr>
              <p:cNvPr id="36896" name="Text Box 46"/>
              <p:cNvSpPr txBox="1">
                <a:spLocks noChangeArrowheads="1"/>
              </p:cNvSpPr>
              <p:nvPr/>
            </p:nvSpPr>
            <p:spPr bwMode="auto">
              <a:xfrm>
                <a:off x="4896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</a:t>
                </a:r>
              </a:p>
            </p:txBody>
          </p:sp>
          <p:cxnSp>
            <p:nvCxnSpPr>
              <p:cNvPr id="36897" name="AutoShape 47"/>
              <p:cNvCxnSpPr>
                <a:cxnSpLocks noChangeShapeType="1"/>
                <a:stCxn id="36896" idx="3"/>
                <a:endCxn id="36891" idx="1"/>
              </p:cNvCxnSpPr>
              <p:nvPr/>
            </p:nvCxnSpPr>
            <p:spPr bwMode="auto">
              <a:xfrm>
                <a:off x="5125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8" name="AutoShape 48"/>
              <p:cNvCxnSpPr>
                <a:cxnSpLocks noChangeShapeType="1"/>
                <a:stCxn id="36891" idx="3"/>
              </p:cNvCxnSpPr>
              <p:nvPr/>
            </p:nvCxnSpPr>
            <p:spPr bwMode="auto">
              <a:xfrm>
                <a:off x="5547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9" name="AutoShape 49"/>
              <p:cNvCxnSpPr>
                <a:cxnSpLocks noChangeShapeType="1"/>
                <a:stCxn id="36892" idx="3"/>
                <a:endCxn id="36893" idx="1"/>
              </p:cNvCxnSpPr>
              <p:nvPr/>
            </p:nvCxnSpPr>
            <p:spPr bwMode="auto">
              <a:xfrm flipV="1">
                <a:off x="5232" y="4077"/>
                <a:ext cx="144" cy="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</p:grpSp>
      <p:sp>
        <p:nvSpPr>
          <p:cNvPr id="36872" name="AutoShape 16"/>
          <p:cNvSpPr>
            <a:spLocks noChangeArrowheads="1"/>
          </p:cNvSpPr>
          <p:nvPr/>
        </p:nvSpPr>
        <p:spPr bwMode="auto">
          <a:xfrm>
            <a:off x="3962400" y="2209800"/>
            <a:ext cx="304800" cy="533400"/>
          </a:xfrm>
          <a:prstGeom prst="downArrow">
            <a:avLst>
              <a:gd name="adj1" fmla="val 50000"/>
              <a:gd name="adj2" fmla="val 437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36873" name="Text Box 19"/>
          <p:cNvSpPr txBox="1">
            <a:spLocks noChangeArrowheads="1"/>
          </p:cNvSpPr>
          <p:nvPr/>
        </p:nvSpPr>
        <p:spPr bwMode="auto">
          <a:xfrm>
            <a:off x="746125" y="1687513"/>
            <a:ext cx="1909763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2000" dirty="0"/>
              <a:t>Documents to</a:t>
            </a:r>
          </a:p>
          <a:p>
            <a:pPr eaLnBrk="1" hangingPunct="1"/>
            <a:r>
              <a:rPr lang="en-US" sz="2000" dirty="0"/>
              <a:t>be indexed</a:t>
            </a:r>
          </a:p>
        </p:txBody>
      </p:sp>
      <p:sp>
        <p:nvSpPr>
          <p:cNvPr id="36874" name="Rectangle 24"/>
          <p:cNvSpPr>
            <a:spLocks noChangeArrowheads="1"/>
          </p:cNvSpPr>
          <p:nvPr/>
        </p:nvSpPr>
        <p:spPr bwMode="auto">
          <a:xfrm>
            <a:off x="4940300" y="1747838"/>
            <a:ext cx="3941763" cy="466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" charset="0"/>
              </a:rPr>
              <a:t>Friends, Romans, countrymen.</a:t>
            </a:r>
          </a:p>
        </p:txBody>
      </p:sp>
      <p:sp>
        <p:nvSpPr>
          <p:cNvPr id="36875" name="Oval 62"/>
          <p:cNvSpPr>
            <a:spLocks noChangeArrowheads="1"/>
          </p:cNvSpPr>
          <p:nvPr/>
        </p:nvSpPr>
        <p:spPr bwMode="auto">
          <a:xfrm>
            <a:off x="6858000" y="22860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6" name="Oval 63"/>
          <p:cNvSpPr>
            <a:spLocks noChangeArrowheads="1"/>
          </p:cNvSpPr>
          <p:nvPr/>
        </p:nvSpPr>
        <p:spPr bwMode="auto">
          <a:xfrm>
            <a:off x="6858000" y="24384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7" name="Oval 64"/>
          <p:cNvSpPr>
            <a:spLocks noChangeArrowheads="1"/>
          </p:cNvSpPr>
          <p:nvPr/>
        </p:nvSpPr>
        <p:spPr bwMode="auto">
          <a:xfrm>
            <a:off x="6858000" y="25908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8" name="TextBox 5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200400" y="1600200"/>
            <a:ext cx="1524000" cy="685800"/>
            <a:chOff x="3200400" y="1600200"/>
            <a:chExt cx="1524000" cy="6858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400" y="1674446"/>
              <a:ext cx="381000" cy="459154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2800" y="1826846"/>
              <a:ext cx="381000" cy="459154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0000" y="1752600"/>
              <a:ext cx="381000" cy="459154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4800" y="1600200"/>
              <a:ext cx="381000" cy="459154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43400" y="1752600"/>
              <a:ext cx="381000" cy="459154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7600" y="1600200"/>
              <a:ext cx="381000" cy="45915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746125" y="2743200"/>
            <a:ext cx="8285163" cy="1143000"/>
            <a:chOff x="470" y="1728"/>
            <a:chExt cx="5219" cy="720"/>
          </a:xfrm>
        </p:grpSpPr>
        <p:sp>
          <p:nvSpPr>
            <p:cNvPr id="36912" name="AutoShape 13"/>
            <p:cNvSpPr>
              <a:spLocks noChangeArrowheads="1"/>
            </p:cNvSpPr>
            <p:nvPr/>
          </p:nvSpPr>
          <p:spPr bwMode="auto">
            <a:xfrm>
              <a:off x="2031" y="1728"/>
              <a:ext cx="1075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/>
                <a:t>Tokenizer</a:t>
              </a:r>
            </a:p>
          </p:txBody>
        </p:sp>
        <p:sp>
          <p:nvSpPr>
            <p:cNvPr id="36913" name="AutoShape 17"/>
            <p:cNvSpPr>
              <a:spLocks noChangeArrowheads="1"/>
            </p:cNvSpPr>
            <p:nvPr/>
          </p:nvSpPr>
          <p:spPr bwMode="auto">
            <a:xfrm>
              <a:off x="2496" y="2064"/>
              <a:ext cx="192" cy="38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6914" name="Text Box 20"/>
            <p:cNvSpPr txBox="1">
              <a:spLocks noChangeArrowheads="1"/>
            </p:cNvSpPr>
            <p:nvPr/>
          </p:nvSpPr>
          <p:spPr bwMode="auto">
            <a:xfrm>
              <a:off x="470" y="2119"/>
              <a:ext cx="1193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Token stream</a:t>
              </a:r>
            </a:p>
          </p:txBody>
        </p:sp>
        <p:sp>
          <p:nvSpPr>
            <p:cNvPr id="36915" name="Rectangle 26"/>
            <p:cNvSpPr>
              <a:spLocks noChangeArrowheads="1"/>
            </p:cNvSpPr>
            <p:nvPr/>
          </p:nvSpPr>
          <p:spPr bwMode="auto">
            <a:xfrm>
              <a:off x="3009" y="2100"/>
              <a:ext cx="69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Friends</a:t>
              </a:r>
            </a:p>
          </p:txBody>
        </p:sp>
        <p:sp>
          <p:nvSpPr>
            <p:cNvPr id="36916" name="Rectangle 27"/>
            <p:cNvSpPr>
              <a:spLocks noChangeArrowheads="1"/>
            </p:cNvSpPr>
            <p:nvPr/>
          </p:nvSpPr>
          <p:spPr bwMode="auto">
            <a:xfrm>
              <a:off x="3761" y="2106"/>
              <a:ext cx="75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Romans</a:t>
              </a:r>
            </a:p>
          </p:txBody>
        </p:sp>
        <p:sp>
          <p:nvSpPr>
            <p:cNvPr id="36917" name="Rectangle 28"/>
            <p:cNvSpPr>
              <a:spLocks noChangeArrowheads="1"/>
            </p:cNvSpPr>
            <p:nvPr/>
          </p:nvSpPr>
          <p:spPr bwMode="auto">
            <a:xfrm>
              <a:off x="4608" y="2106"/>
              <a:ext cx="1081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Countrymen</a:t>
              </a:r>
            </a:p>
          </p:txBody>
        </p:sp>
      </p:grpSp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Inverted index construction</a:t>
            </a:r>
          </a:p>
        </p:txBody>
      </p:sp>
      <p:grpSp>
        <p:nvGrpSpPr>
          <p:cNvPr id="3" name="Group 70"/>
          <p:cNvGrpSpPr>
            <a:grpSpLocks/>
          </p:cNvGrpSpPr>
          <p:nvPr/>
        </p:nvGrpSpPr>
        <p:grpSpPr bwMode="auto">
          <a:xfrm>
            <a:off x="762000" y="3800475"/>
            <a:ext cx="8272463" cy="1381125"/>
            <a:chOff x="480" y="2394"/>
            <a:chExt cx="5211" cy="870"/>
          </a:xfrm>
        </p:grpSpPr>
        <p:sp>
          <p:nvSpPr>
            <p:cNvPr id="36906" name="AutoShape 14"/>
            <p:cNvSpPr>
              <a:spLocks noChangeArrowheads="1"/>
            </p:cNvSpPr>
            <p:nvPr/>
          </p:nvSpPr>
          <p:spPr bwMode="auto">
            <a:xfrm>
              <a:off x="1680" y="2394"/>
              <a:ext cx="1824" cy="562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pPr algn="ctr"/>
              <a:r>
                <a:rPr lang="en-US"/>
                <a:t>Linguistic modules</a:t>
              </a:r>
            </a:p>
          </p:txBody>
        </p:sp>
        <p:sp>
          <p:nvSpPr>
            <p:cNvPr id="36907" name="AutoShape 18"/>
            <p:cNvSpPr>
              <a:spLocks noChangeArrowheads="1"/>
            </p:cNvSpPr>
            <p:nvPr/>
          </p:nvSpPr>
          <p:spPr bwMode="auto">
            <a:xfrm>
              <a:off x="2496" y="2928"/>
              <a:ext cx="192" cy="336"/>
            </a:xfrm>
            <a:prstGeom prst="downArrow">
              <a:avLst>
                <a:gd name="adj1" fmla="val 50000"/>
                <a:gd name="adj2" fmla="val 4375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36908" name="Text Box 21"/>
            <p:cNvSpPr txBox="1">
              <a:spLocks noChangeArrowheads="1"/>
            </p:cNvSpPr>
            <p:nvPr/>
          </p:nvSpPr>
          <p:spPr bwMode="auto">
            <a:xfrm>
              <a:off x="480" y="2935"/>
              <a:ext cx="1418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Modified tokens</a:t>
              </a:r>
            </a:p>
          </p:txBody>
        </p:sp>
        <p:sp>
          <p:nvSpPr>
            <p:cNvPr id="36909" name="Rectangle 29"/>
            <p:cNvSpPr>
              <a:spLocks noChangeArrowheads="1"/>
            </p:cNvSpPr>
            <p:nvPr/>
          </p:nvSpPr>
          <p:spPr bwMode="auto">
            <a:xfrm>
              <a:off x="3092" y="2868"/>
              <a:ext cx="580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friend</a:t>
              </a:r>
            </a:p>
          </p:txBody>
        </p:sp>
        <p:sp>
          <p:nvSpPr>
            <p:cNvPr id="36910" name="Rectangle 30"/>
            <p:cNvSpPr>
              <a:spLocks noChangeArrowheads="1"/>
            </p:cNvSpPr>
            <p:nvPr/>
          </p:nvSpPr>
          <p:spPr bwMode="auto">
            <a:xfrm>
              <a:off x="3854" y="2874"/>
              <a:ext cx="612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roman</a:t>
              </a:r>
            </a:p>
          </p:txBody>
        </p:sp>
        <p:sp>
          <p:nvSpPr>
            <p:cNvPr id="36911" name="Rectangle 31"/>
            <p:cNvSpPr>
              <a:spLocks noChangeArrowheads="1"/>
            </p:cNvSpPr>
            <p:nvPr/>
          </p:nvSpPr>
          <p:spPr bwMode="auto">
            <a:xfrm>
              <a:off x="4653" y="2874"/>
              <a:ext cx="1038" cy="2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>
                  <a:latin typeface="Times New Roman" charset="0"/>
                </a:rPr>
                <a:t>countryman</a:t>
              </a:r>
            </a:p>
          </p:txBody>
        </p:sp>
      </p:grpSp>
      <p:grpSp>
        <p:nvGrpSpPr>
          <p:cNvPr id="4" name="Group 72"/>
          <p:cNvGrpSpPr>
            <a:grpSpLocks/>
          </p:cNvGrpSpPr>
          <p:nvPr/>
        </p:nvGrpSpPr>
        <p:grpSpPr bwMode="auto">
          <a:xfrm>
            <a:off x="762000" y="5172075"/>
            <a:ext cx="8350250" cy="1604963"/>
            <a:chOff x="480" y="3258"/>
            <a:chExt cx="5260" cy="1011"/>
          </a:xfrm>
        </p:grpSpPr>
        <p:sp>
          <p:nvSpPr>
            <p:cNvPr id="36884" name="AutoShape 15"/>
            <p:cNvSpPr>
              <a:spLocks noChangeArrowheads="1"/>
            </p:cNvSpPr>
            <p:nvPr/>
          </p:nvSpPr>
          <p:spPr bwMode="auto">
            <a:xfrm>
              <a:off x="2155" y="3258"/>
              <a:ext cx="850" cy="314"/>
            </a:xfrm>
            <a:prstGeom prst="flowChartAlternateProcess">
              <a:avLst/>
            </a:prstGeom>
            <a:solidFill>
              <a:srgbClr val="FF99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en-US"/>
                <a:t>Indexer</a:t>
              </a:r>
            </a:p>
          </p:txBody>
        </p:sp>
        <p:sp>
          <p:nvSpPr>
            <p:cNvPr id="36885" name="AutoShape 22"/>
            <p:cNvSpPr>
              <a:spLocks noChangeArrowheads="1"/>
            </p:cNvSpPr>
            <p:nvPr/>
          </p:nvSpPr>
          <p:spPr bwMode="auto">
            <a:xfrm>
              <a:off x="2496" y="3594"/>
              <a:ext cx="192" cy="288"/>
            </a:xfrm>
            <a:prstGeom prst="downArrow">
              <a:avLst>
                <a:gd name="adj1" fmla="val 50000"/>
                <a:gd name="adj2" fmla="val 375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36886" name="Text Box 23"/>
            <p:cNvSpPr txBox="1">
              <a:spLocks noChangeArrowheads="1"/>
            </p:cNvSpPr>
            <p:nvPr/>
          </p:nvSpPr>
          <p:spPr bwMode="auto">
            <a:xfrm>
              <a:off x="480" y="3728"/>
              <a:ext cx="128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sz="2000" dirty="0"/>
                <a:t>Inverted index</a:t>
              </a:r>
            </a:p>
          </p:txBody>
        </p:sp>
        <p:grpSp>
          <p:nvGrpSpPr>
            <p:cNvPr id="36887" name="Group 71"/>
            <p:cNvGrpSpPr>
              <a:grpSpLocks/>
            </p:cNvGrpSpPr>
            <p:nvPr/>
          </p:nvGrpSpPr>
          <p:grpSpPr bwMode="auto">
            <a:xfrm>
              <a:off x="3024" y="3258"/>
              <a:ext cx="2716" cy="1011"/>
              <a:chOff x="3024" y="3258"/>
              <a:chExt cx="2716" cy="1011"/>
            </a:xfrm>
          </p:grpSpPr>
          <p:grpSp>
            <p:nvGrpSpPr>
              <p:cNvPr id="36888" name="Group 32"/>
              <p:cNvGrpSpPr>
                <a:grpSpLocks/>
              </p:cNvGrpSpPr>
              <p:nvPr/>
            </p:nvGrpSpPr>
            <p:grpSpPr bwMode="auto">
              <a:xfrm>
                <a:off x="3024" y="3306"/>
                <a:ext cx="1776" cy="963"/>
                <a:chOff x="528" y="2634"/>
                <a:chExt cx="1776" cy="963"/>
              </a:xfrm>
            </p:grpSpPr>
            <p:sp>
              <p:nvSpPr>
                <p:cNvPr id="34852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528" y="2634"/>
                  <a:ext cx="647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friend</a:t>
                  </a:r>
                </a:p>
              </p:txBody>
            </p:sp>
            <p:sp>
              <p:nvSpPr>
                <p:cNvPr id="34853" name="Text Box 34"/>
                <p:cNvSpPr txBox="1">
                  <a:spLocks noChangeArrowheads="1"/>
                </p:cNvSpPr>
                <p:nvPr/>
              </p:nvSpPr>
              <p:spPr bwMode="auto">
                <a:xfrm>
                  <a:off x="528" y="2970"/>
                  <a:ext cx="69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roman</a:t>
                  </a:r>
                </a:p>
              </p:txBody>
            </p:sp>
            <p:sp>
              <p:nvSpPr>
                <p:cNvPr id="34854" name="Text Box 35"/>
                <p:cNvSpPr txBox="1">
                  <a:spLocks noChangeArrowheads="1"/>
                </p:cNvSpPr>
                <p:nvPr/>
              </p:nvSpPr>
              <p:spPr bwMode="auto">
                <a:xfrm>
                  <a:off x="528" y="3306"/>
                  <a:ext cx="1134" cy="291"/>
                </a:xfrm>
                <a:prstGeom prst="rect">
                  <a:avLst/>
                </a:pr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b="1" i="1" dirty="0">
                      <a:latin typeface="+mn-lt"/>
                      <a:ea typeface="Arial Unicode MS" charset="0"/>
                    </a:rPr>
                    <a:t>countryman</a:t>
                  </a:r>
                </a:p>
              </p:txBody>
            </p:sp>
            <p:sp>
              <p:nvSpPr>
                <p:cNvPr id="36903" name="AutoShape 36"/>
                <p:cNvSpPr>
                  <a:spLocks noChangeArrowheads="1"/>
                </p:cNvSpPr>
                <p:nvPr/>
              </p:nvSpPr>
              <p:spPr bwMode="auto">
                <a:xfrm>
                  <a:off x="1584" y="2682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6904" name="AutoShape 37"/>
                <p:cNvSpPr>
                  <a:spLocks noChangeArrowheads="1"/>
                </p:cNvSpPr>
                <p:nvPr/>
              </p:nvSpPr>
              <p:spPr bwMode="auto">
                <a:xfrm>
                  <a:off x="1584" y="3018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  <p:sp>
              <p:nvSpPr>
                <p:cNvPr id="36905" name="AutoShape 38"/>
                <p:cNvSpPr>
                  <a:spLocks noChangeArrowheads="1"/>
                </p:cNvSpPr>
                <p:nvPr/>
              </p:nvSpPr>
              <p:spPr bwMode="auto">
                <a:xfrm>
                  <a:off x="1584" y="3354"/>
                  <a:ext cx="720" cy="14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3360 w 21600"/>
                    <a:gd name="T13" fmla="*/ 5400 h 21600"/>
                    <a:gd name="T14" fmla="*/ 18900 w 21600"/>
                    <a:gd name="T15" fmla="*/ 16200 h 21600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1600" h="21600">
                      <a:moveTo>
                        <a:pt x="16200" y="0"/>
                      </a:moveTo>
                      <a:lnTo>
                        <a:pt x="16200" y="5400"/>
                      </a:lnTo>
                      <a:lnTo>
                        <a:pt x="3375" y="5400"/>
                      </a:lnTo>
                      <a:lnTo>
                        <a:pt x="3375" y="16200"/>
                      </a:lnTo>
                      <a:lnTo>
                        <a:pt x="16200" y="16200"/>
                      </a:lnTo>
                      <a:lnTo>
                        <a:pt x="16200" y="21600"/>
                      </a:lnTo>
                      <a:lnTo>
                        <a:pt x="21600" y="10800"/>
                      </a:lnTo>
                      <a:close/>
                    </a:path>
                    <a:path w="21600" h="21600">
                      <a:moveTo>
                        <a:pt x="1350" y="5400"/>
                      </a:moveTo>
                      <a:lnTo>
                        <a:pt x="1350" y="16200"/>
                      </a:lnTo>
                      <a:lnTo>
                        <a:pt x="2700" y="16200"/>
                      </a:lnTo>
                      <a:lnTo>
                        <a:pt x="2700" y="5400"/>
                      </a:lnTo>
                      <a:close/>
                    </a:path>
                    <a:path w="21600" h="21600">
                      <a:moveTo>
                        <a:pt x="0" y="5400"/>
                      </a:moveTo>
                      <a:lnTo>
                        <a:pt x="0" y="16200"/>
                      </a:lnTo>
                      <a:lnTo>
                        <a:pt x="675" y="16200"/>
                      </a:lnTo>
                      <a:lnTo>
                        <a:pt x="675" y="5400"/>
                      </a:lnTo>
                      <a:close/>
                    </a:path>
                  </a:pathLst>
                </a:custGeom>
                <a:noFill/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>
                  <a:spAutoFit/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6889" name="Text Box 39"/>
              <p:cNvSpPr txBox="1">
                <a:spLocks noChangeArrowheads="1"/>
              </p:cNvSpPr>
              <p:nvPr/>
            </p:nvSpPr>
            <p:spPr bwMode="auto">
              <a:xfrm>
                <a:off x="4883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6890" name="Text Box 40"/>
              <p:cNvSpPr txBox="1">
                <a:spLocks noChangeArrowheads="1"/>
              </p:cNvSpPr>
              <p:nvPr/>
            </p:nvSpPr>
            <p:spPr bwMode="auto">
              <a:xfrm>
                <a:off x="5291" y="3258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4</a:t>
                </a:r>
              </a:p>
            </p:txBody>
          </p:sp>
          <p:sp>
            <p:nvSpPr>
              <p:cNvPr id="36891" name="Text Box 41"/>
              <p:cNvSpPr txBox="1">
                <a:spLocks noChangeArrowheads="1"/>
              </p:cNvSpPr>
              <p:nvPr/>
            </p:nvSpPr>
            <p:spPr bwMode="auto">
              <a:xfrm>
                <a:off x="5304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2</a:t>
                </a:r>
              </a:p>
            </p:txBody>
          </p:sp>
          <p:sp>
            <p:nvSpPr>
              <p:cNvPr id="36892" name="Text Box 42"/>
              <p:cNvSpPr txBox="1">
                <a:spLocks noChangeArrowheads="1"/>
              </p:cNvSpPr>
              <p:nvPr/>
            </p:nvSpPr>
            <p:spPr bwMode="auto">
              <a:xfrm>
                <a:off x="4848" y="3936"/>
                <a:ext cx="38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13</a:t>
                </a:r>
              </a:p>
            </p:txBody>
          </p:sp>
          <p:sp>
            <p:nvSpPr>
              <p:cNvPr id="36893" name="Text Box 43"/>
              <p:cNvSpPr txBox="1">
                <a:spLocks noChangeArrowheads="1"/>
              </p:cNvSpPr>
              <p:nvPr/>
            </p:nvSpPr>
            <p:spPr bwMode="auto">
              <a:xfrm>
                <a:off x="5376" y="3930"/>
                <a:ext cx="364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16</a:t>
                </a:r>
              </a:p>
            </p:txBody>
          </p:sp>
          <p:cxnSp>
            <p:nvCxnSpPr>
              <p:cNvPr id="36894" name="AutoShape 44"/>
              <p:cNvCxnSpPr>
                <a:cxnSpLocks noChangeShapeType="1"/>
                <a:stCxn id="36889" idx="3"/>
                <a:endCxn id="36890" idx="1"/>
              </p:cNvCxnSpPr>
              <p:nvPr/>
            </p:nvCxnSpPr>
            <p:spPr bwMode="auto">
              <a:xfrm>
                <a:off x="5112" y="340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5" name="AutoShape 45"/>
              <p:cNvCxnSpPr>
                <a:cxnSpLocks noChangeShapeType="1"/>
                <a:stCxn id="36890" idx="3"/>
              </p:cNvCxnSpPr>
              <p:nvPr/>
            </p:nvCxnSpPr>
            <p:spPr bwMode="auto">
              <a:xfrm>
                <a:off x="5534" y="3405"/>
                <a:ext cx="192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sp>
            <p:nvSpPr>
              <p:cNvPr id="36896" name="Text Box 46"/>
              <p:cNvSpPr txBox="1">
                <a:spLocks noChangeArrowheads="1"/>
              </p:cNvSpPr>
              <p:nvPr/>
            </p:nvSpPr>
            <p:spPr bwMode="auto">
              <a:xfrm>
                <a:off x="4896" y="3594"/>
                <a:ext cx="243" cy="29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/>
                  <a:t>1</a:t>
                </a:r>
              </a:p>
            </p:txBody>
          </p:sp>
          <p:cxnSp>
            <p:nvCxnSpPr>
              <p:cNvPr id="36897" name="AutoShape 47"/>
              <p:cNvCxnSpPr>
                <a:cxnSpLocks noChangeShapeType="1"/>
                <a:stCxn id="36896" idx="3"/>
                <a:endCxn id="36891" idx="1"/>
              </p:cNvCxnSpPr>
              <p:nvPr/>
            </p:nvCxnSpPr>
            <p:spPr bwMode="auto">
              <a:xfrm>
                <a:off x="5125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8" name="AutoShape 48"/>
              <p:cNvCxnSpPr>
                <a:cxnSpLocks noChangeShapeType="1"/>
                <a:stCxn id="36891" idx="3"/>
              </p:cNvCxnSpPr>
              <p:nvPr/>
            </p:nvCxnSpPr>
            <p:spPr bwMode="auto">
              <a:xfrm>
                <a:off x="5547" y="3741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6899" name="AutoShape 49"/>
              <p:cNvCxnSpPr>
                <a:cxnSpLocks noChangeShapeType="1"/>
                <a:stCxn id="36892" idx="3"/>
                <a:endCxn id="36893" idx="1"/>
              </p:cNvCxnSpPr>
              <p:nvPr/>
            </p:nvCxnSpPr>
            <p:spPr bwMode="auto">
              <a:xfrm flipV="1">
                <a:off x="5232" y="4077"/>
                <a:ext cx="144" cy="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</p:grpSp>
      <p:grpSp>
        <p:nvGrpSpPr>
          <p:cNvPr id="9" name="Group 68"/>
          <p:cNvGrpSpPr>
            <a:grpSpLocks/>
          </p:cNvGrpSpPr>
          <p:nvPr/>
        </p:nvGrpSpPr>
        <p:grpSpPr bwMode="auto">
          <a:xfrm>
            <a:off x="60325" y="2992438"/>
            <a:ext cx="3232150" cy="1568450"/>
            <a:chOff x="38" y="1885"/>
            <a:chExt cx="2036" cy="988"/>
          </a:xfrm>
          <a:solidFill>
            <a:srgbClr val="83ADC1"/>
          </a:solidFill>
        </p:grpSpPr>
        <p:cxnSp>
          <p:nvCxnSpPr>
            <p:cNvPr id="34836" name="AutoShape 57"/>
            <p:cNvCxnSpPr>
              <a:cxnSpLocks noChangeShapeType="1"/>
              <a:stCxn id="34838" idx="3"/>
            </p:cNvCxnSpPr>
            <p:nvPr/>
          </p:nvCxnSpPr>
          <p:spPr bwMode="auto">
            <a:xfrm flipV="1">
              <a:off x="1077" y="1885"/>
              <a:ext cx="997" cy="764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grpSp>
          <p:nvGrpSpPr>
            <p:cNvPr id="10" name="Group 60"/>
            <p:cNvGrpSpPr>
              <a:grpSpLocks/>
            </p:cNvGrpSpPr>
            <p:nvPr/>
          </p:nvGrpSpPr>
          <p:grpSpPr bwMode="auto">
            <a:xfrm>
              <a:off x="38" y="2425"/>
              <a:ext cx="1664" cy="448"/>
              <a:chOff x="220" y="2424"/>
              <a:chExt cx="1460" cy="433"/>
            </a:xfrm>
            <a:grpFill/>
          </p:grpSpPr>
          <p:sp>
            <p:nvSpPr>
              <p:cNvPr id="34838" name="Rectangle 55"/>
              <p:cNvSpPr>
                <a:spLocks noChangeArrowheads="1"/>
              </p:cNvSpPr>
              <p:nvPr/>
            </p:nvSpPr>
            <p:spPr bwMode="auto">
              <a:xfrm>
                <a:off x="220" y="2424"/>
                <a:ext cx="912" cy="433"/>
              </a:xfrm>
              <a:prstGeom prst="rect">
                <a:avLst/>
              </a:prstGeom>
              <a:grp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pPr algn="ctr">
                  <a:defRPr/>
                </a:pPr>
                <a:r>
                  <a:rPr lang="en-US" sz="2000" i="1">
                    <a:latin typeface="Lucida Sans" pitchFamily="-65" charset="0"/>
                    <a:ea typeface="Arial Unicode MS" pitchFamily="-65" charset="0"/>
                    <a:cs typeface="Arial Unicode MS" pitchFamily="-65" charset="0"/>
                  </a:rPr>
                  <a:t>More on</a:t>
                </a:r>
              </a:p>
              <a:p>
                <a:pPr algn="ctr">
                  <a:defRPr/>
                </a:pPr>
                <a:r>
                  <a:rPr lang="en-US" sz="2000" i="1">
                    <a:latin typeface="Lucida Sans" pitchFamily="-65" charset="0"/>
                    <a:ea typeface="Arial Unicode MS" pitchFamily="-65" charset="0"/>
                    <a:cs typeface="Arial Unicode MS" pitchFamily="-65" charset="0"/>
                  </a:rPr>
                  <a:t>these later.</a:t>
                </a:r>
              </a:p>
            </p:txBody>
          </p:sp>
          <p:cxnSp>
            <p:nvCxnSpPr>
              <p:cNvPr id="34839" name="AutoShape 58"/>
              <p:cNvCxnSpPr>
                <a:cxnSpLocks noChangeShapeType="1"/>
                <a:stCxn id="34838" idx="3"/>
              </p:cNvCxnSpPr>
              <p:nvPr/>
            </p:nvCxnSpPr>
            <p:spPr bwMode="auto">
              <a:xfrm>
                <a:off x="1132" y="2640"/>
                <a:ext cx="548" cy="35"/>
              </a:xfrm>
              <a:prstGeom prst="straightConnector1">
                <a:avLst/>
              </a:prstGeom>
              <a:grpFill/>
              <a:ln w="25400">
                <a:solidFill>
                  <a:schemeClr val="tx1"/>
                </a:solidFill>
                <a:miter lim="800000"/>
                <a:headEnd/>
                <a:tailEnd type="triangle" w="med" len="med"/>
              </a:ln>
            </p:spPr>
          </p:cxnSp>
        </p:grpSp>
      </p:grpSp>
      <p:sp>
        <p:nvSpPr>
          <p:cNvPr id="36872" name="AutoShape 16"/>
          <p:cNvSpPr>
            <a:spLocks noChangeArrowheads="1"/>
          </p:cNvSpPr>
          <p:nvPr/>
        </p:nvSpPr>
        <p:spPr bwMode="auto">
          <a:xfrm>
            <a:off x="3962400" y="2209800"/>
            <a:ext cx="304800" cy="533400"/>
          </a:xfrm>
          <a:prstGeom prst="downArrow">
            <a:avLst>
              <a:gd name="adj1" fmla="val 50000"/>
              <a:gd name="adj2" fmla="val 437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36873" name="Text Box 19"/>
          <p:cNvSpPr txBox="1">
            <a:spLocks noChangeArrowheads="1"/>
          </p:cNvSpPr>
          <p:nvPr/>
        </p:nvSpPr>
        <p:spPr bwMode="auto">
          <a:xfrm>
            <a:off x="746125" y="1687513"/>
            <a:ext cx="1909763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2000" dirty="0"/>
              <a:t>Documents to</a:t>
            </a:r>
          </a:p>
          <a:p>
            <a:pPr eaLnBrk="1" hangingPunct="1"/>
            <a:r>
              <a:rPr lang="en-US" sz="2000" dirty="0"/>
              <a:t>be indexed</a:t>
            </a:r>
          </a:p>
        </p:txBody>
      </p:sp>
      <p:sp>
        <p:nvSpPr>
          <p:cNvPr id="36874" name="Rectangle 24"/>
          <p:cNvSpPr>
            <a:spLocks noChangeArrowheads="1"/>
          </p:cNvSpPr>
          <p:nvPr/>
        </p:nvSpPr>
        <p:spPr bwMode="auto">
          <a:xfrm>
            <a:off x="4940300" y="1747838"/>
            <a:ext cx="3941763" cy="466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Times New Roman" charset="0"/>
              </a:rPr>
              <a:t>Friends, Romans, countrymen.</a:t>
            </a:r>
          </a:p>
        </p:txBody>
      </p:sp>
      <p:sp>
        <p:nvSpPr>
          <p:cNvPr id="36875" name="Oval 62"/>
          <p:cNvSpPr>
            <a:spLocks noChangeArrowheads="1"/>
          </p:cNvSpPr>
          <p:nvPr/>
        </p:nvSpPr>
        <p:spPr bwMode="auto">
          <a:xfrm>
            <a:off x="6858000" y="22860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6" name="Oval 63"/>
          <p:cNvSpPr>
            <a:spLocks noChangeArrowheads="1"/>
          </p:cNvSpPr>
          <p:nvPr/>
        </p:nvSpPr>
        <p:spPr bwMode="auto">
          <a:xfrm>
            <a:off x="6858000" y="24384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7" name="Oval 64"/>
          <p:cNvSpPr>
            <a:spLocks noChangeArrowheads="1"/>
          </p:cNvSpPr>
          <p:nvPr/>
        </p:nvSpPr>
        <p:spPr bwMode="auto">
          <a:xfrm>
            <a:off x="6858000" y="2590800"/>
            <a:ext cx="76200" cy="762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6878" name="TextBox 5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200400" y="1600200"/>
            <a:ext cx="1524000" cy="685800"/>
            <a:chOff x="3200400" y="1600200"/>
            <a:chExt cx="1524000" cy="6858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00400" y="1674446"/>
              <a:ext cx="381000" cy="459154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2800" y="1826846"/>
              <a:ext cx="381000" cy="459154"/>
            </a:xfrm>
            <a:prstGeom prst="rect">
              <a:avLst/>
            </a:prstGeom>
          </p:spPr>
        </p:pic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0000" y="1752600"/>
              <a:ext cx="381000" cy="459154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14800" y="1600200"/>
              <a:ext cx="381000" cy="459154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43400" y="1752600"/>
              <a:ext cx="381000" cy="459154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7600" y="1600200"/>
              <a:ext cx="381000" cy="4591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143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Initial stages of text processing</a:t>
            </a:r>
          </a:p>
        </p:txBody>
      </p:sp>
      <p:sp>
        <p:nvSpPr>
          <p:cNvPr id="37891" name="Rectangle 2051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sym typeface="Symbol" charset="2"/>
              </a:rPr>
              <a:t>Tokenization</a:t>
            </a:r>
          </a:p>
          <a:p>
            <a:pPr lvl="1" eaLnBrk="1" hangingPunct="1"/>
            <a:r>
              <a:rPr lang="en-US" dirty="0">
                <a:sym typeface="Symbol" charset="2"/>
              </a:rPr>
              <a:t>Cut character sequence into word tokens</a:t>
            </a:r>
          </a:p>
          <a:p>
            <a:pPr lvl="2" eaLnBrk="1" hangingPunct="1"/>
            <a:r>
              <a:rPr lang="en-US" dirty="0">
                <a:sym typeface="Symbol" charset="2"/>
              </a:rPr>
              <a:t>Deal with </a:t>
            </a:r>
            <a:r>
              <a:rPr lang="en-US" b="1" i="1" dirty="0">
                <a:sym typeface="Symbol" charset="2"/>
              </a:rPr>
              <a:t>“John’s”</a:t>
            </a:r>
            <a:r>
              <a:rPr lang="en-US" dirty="0">
                <a:sym typeface="Symbol" charset="2"/>
              </a:rPr>
              <a:t>, </a:t>
            </a:r>
            <a:r>
              <a:rPr lang="en-US" b="1" i="1" dirty="0">
                <a:sym typeface="Symbol" charset="2"/>
              </a:rPr>
              <a:t>a state-of-the-art solution</a:t>
            </a:r>
          </a:p>
          <a:p>
            <a:pPr eaLnBrk="1" hangingPunct="1"/>
            <a:r>
              <a:rPr lang="en-US" dirty="0">
                <a:sym typeface="Symbol" charset="2"/>
              </a:rPr>
              <a:t>Normalization</a:t>
            </a:r>
          </a:p>
          <a:p>
            <a:pPr lvl="1" eaLnBrk="1" hangingPunct="1"/>
            <a:r>
              <a:rPr lang="en-US" dirty="0">
                <a:sym typeface="Symbol" charset="2"/>
              </a:rPr>
              <a:t>Map text and query term to same form</a:t>
            </a:r>
          </a:p>
          <a:p>
            <a:pPr lvl="2" eaLnBrk="1" hangingPunct="1"/>
            <a:r>
              <a:rPr lang="en-US" dirty="0">
                <a:sym typeface="Symbol" charset="2"/>
              </a:rPr>
              <a:t>You want </a:t>
            </a:r>
            <a:r>
              <a:rPr lang="en-US" b="1" i="1" dirty="0">
                <a:sym typeface="Symbol" charset="2"/>
              </a:rPr>
              <a:t>U.S.A.</a:t>
            </a:r>
            <a:r>
              <a:rPr lang="en-US" dirty="0">
                <a:sym typeface="Symbol" charset="2"/>
              </a:rPr>
              <a:t> and </a:t>
            </a:r>
            <a:r>
              <a:rPr lang="en-US" b="1" i="1" dirty="0">
                <a:sym typeface="Symbol" charset="2"/>
              </a:rPr>
              <a:t>USA </a:t>
            </a:r>
            <a:r>
              <a:rPr lang="en-US" dirty="0">
                <a:sym typeface="Symbol" charset="2"/>
              </a:rPr>
              <a:t>to match</a:t>
            </a:r>
          </a:p>
          <a:p>
            <a:pPr eaLnBrk="1" hangingPunct="1"/>
            <a:r>
              <a:rPr lang="en-US" dirty="0">
                <a:sym typeface="Symbol" charset="2"/>
              </a:rPr>
              <a:t>Stemming</a:t>
            </a:r>
          </a:p>
          <a:p>
            <a:pPr lvl="1" eaLnBrk="1" hangingPunct="1"/>
            <a:r>
              <a:rPr lang="en-US" dirty="0">
                <a:sym typeface="Symbol" charset="2"/>
              </a:rPr>
              <a:t>We may wish different forms of a root to match</a:t>
            </a:r>
          </a:p>
          <a:p>
            <a:pPr lvl="2" eaLnBrk="1" hangingPunct="1"/>
            <a:r>
              <a:rPr lang="en-US" b="1" i="1" dirty="0">
                <a:sym typeface="Symbol" charset="2"/>
              </a:rPr>
              <a:t>authorize</a:t>
            </a:r>
            <a:r>
              <a:rPr lang="en-US" dirty="0">
                <a:sym typeface="Symbol" charset="2"/>
              </a:rPr>
              <a:t>,</a:t>
            </a:r>
            <a:r>
              <a:rPr lang="en-US" b="1" i="1" dirty="0">
                <a:sym typeface="Symbol" charset="2"/>
              </a:rPr>
              <a:t> authorization</a:t>
            </a:r>
          </a:p>
          <a:p>
            <a:pPr eaLnBrk="1" hangingPunct="1"/>
            <a:r>
              <a:rPr lang="en-US" dirty="0">
                <a:sym typeface="Symbol" charset="2"/>
              </a:rPr>
              <a:t>Stop words</a:t>
            </a:r>
          </a:p>
          <a:p>
            <a:pPr lvl="1" eaLnBrk="1" hangingPunct="1"/>
            <a:r>
              <a:rPr lang="en-US" dirty="0">
                <a:sym typeface="Symbol" charset="2"/>
              </a:rPr>
              <a:t>We may omit very common words (or not)</a:t>
            </a:r>
          </a:p>
          <a:p>
            <a:pPr lvl="2" eaLnBrk="1" hangingPunct="1"/>
            <a:r>
              <a:rPr lang="en-US" b="1" i="1" dirty="0">
                <a:sym typeface="Symbol" charset="2"/>
              </a:rPr>
              <a:t>the, a, to, of</a:t>
            </a:r>
          </a:p>
        </p:txBody>
      </p:sp>
    </p:spTree>
    <p:extLst>
      <p:ext uri="{BB962C8B-B14F-4D97-AF65-F5344CB8AC3E}">
        <p14:creationId xmlns:p14="http://schemas.microsoft.com/office/powerpoint/2010/main" val="3063124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Indexer steps: Token sequence</a:t>
            </a:r>
          </a:p>
        </p:txBody>
      </p:sp>
      <p:sp>
        <p:nvSpPr>
          <p:cNvPr id="37892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6781800" cy="914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200">
                <a:latin typeface="Calibri" charset="0"/>
                <a:ea typeface="ＭＳ Ｐゴシック" charset="0"/>
                <a:cs typeface="ＭＳ Ｐゴシック" charset="0"/>
              </a:rPr>
              <a:t>Sequence of (Modified token, Document ID) pairs.</a:t>
            </a:r>
          </a:p>
        </p:txBody>
      </p:sp>
      <p:sp>
        <p:nvSpPr>
          <p:cNvPr id="37893" name="Rectangle 3"/>
          <p:cNvSpPr>
            <a:spLocks noChangeArrowheads="1"/>
          </p:cNvSpPr>
          <p:nvPr/>
        </p:nvSpPr>
        <p:spPr bwMode="auto">
          <a:xfrm>
            <a:off x="104775" y="4324350"/>
            <a:ext cx="2838450" cy="15621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dirty="0">
                <a:latin typeface="Arial" charset="0"/>
              </a:rPr>
              <a:t>I did enact Julius</a:t>
            </a:r>
          </a:p>
          <a:p>
            <a:pPr algn="ctr"/>
            <a:r>
              <a:rPr lang="en-US" dirty="0">
                <a:latin typeface="Arial" charset="0"/>
              </a:rPr>
              <a:t>Caesar I was killed </a:t>
            </a:r>
          </a:p>
          <a:p>
            <a:pPr algn="ctr"/>
            <a:r>
              <a:rPr lang="en-US" dirty="0" err="1">
                <a:latin typeface="Arial" charset="0"/>
              </a:rPr>
              <a:t>i</a:t>
            </a:r>
            <a:r>
              <a:rPr lang="en-US" dirty="0">
                <a:latin typeface="Arial" charset="0"/>
              </a:rPr>
              <a:t>’ the Capitol; </a:t>
            </a:r>
          </a:p>
          <a:p>
            <a:pPr algn="ctr"/>
            <a:r>
              <a:rPr lang="en-US" dirty="0">
                <a:latin typeface="Arial" charset="0"/>
              </a:rPr>
              <a:t>Brutus killed me.</a:t>
            </a:r>
          </a:p>
        </p:txBody>
      </p:sp>
      <p:sp>
        <p:nvSpPr>
          <p:cNvPr id="37894" name="Text Box 4"/>
          <p:cNvSpPr txBox="1">
            <a:spLocks noChangeArrowheads="1"/>
          </p:cNvSpPr>
          <p:nvPr/>
        </p:nvSpPr>
        <p:spPr bwMode="auto">
          <a:xfrm>
            <a:off x="1295400" y="3581400"/>
            <a:ext cx="920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" charset="0"/>
              </a:rPr>
              <a:t>Doc 1</a:t>
            </a:r>
          </a:p>
        </p:txBody>
      </p:sp>
      <p:sp>
        <p:nvSpPr>
          <p:cNvPr id="37895" name="Rectangle 5"/>
          <p:cNvSpPr>
            <a:spLocks noChangeArrowheads="1"/>
          </p:cNvSpPr>
          <p:nvPr/>
        </p:nvSpPr>
        <p:spPr bwMode="auto">
          <a:xfrm>
            <a:off x="3165475" y="4400550"/>
            <a:ext cx="3195638" cy="15621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>
                <a:latin typeface="Arial" charset="0"/>
              </a:rPr>
              <a:t>So let it be with</a:t>
            </a:r>
          </a:p>
          <a:p>
            <a:pPr algn="ctr"/>
            <a:r>
              <a:rPr lang="en-US">
                <a:latin typeface="Arial" charset="0"/>
              </a:rPr>
              <a:t>Caesar. The noble</a:t>
            </a:r>
          </a:p>
          <a:p>
            <a:pPr algn="ctr"/>
            <a:r>
              <a:rPr lang="en-US">
                <a:latin typeface="Arial" charset="0"/>
              </a:rPr>
              <a:t>Brutus hath told you</a:t>
            </a:r>
          </a:p>
          <a:p>
            <a:pPr algn="ctr"/>
            <a:r>
              <a:rPr lang="en-US">
                <a:latin typeface="Arial" charset="0"/>
              </a:rPr>
              <a:t>Caesar was ambitious</a:t>
            </a:r>
          </a:p>
        </p:txBody>
      </p:sp>
      <p:sp>
        <p:nvSpPr>
          <p:cNvPr id="37896" name="Text Box 6"/>
          <p:cNvSpPr txBox="1">
            <a:spLocks noChangeArrowheads="1"/>
          </p:cNvSpPr>
          <p:nvPr/>
        </p:nvSpPr>
        <p:spPr bwMode="auto">
          <a:xfrm>
            <a:off x="3886200" y="3581400"/>
            <a:ext cx="920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" charset="0"/>
              </a:rPr>
              <a:t>Doc 2</a:t>
            </a:r>
          </a:p>
        </p:txBody>
      </p:sp>
      <p:graphicFrame>
        <p:nvGraphicFramePr>
          <p:cNvPr id="37890" name="Object 4"/>
          <p:cNvGraphicFramePr>
            <a:graphicFrameLocks noChangeAspect="1"/>
          </p:cNvGraphicFramePr>
          <p:nvPr/>
        </p:nvGraphicFramePr>
        <p:xfrm>
          <a:off x="7327900" y="1782763"/>
          <a:ext cx="1319213" cy="4929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35" name="Worksheet" r:id="rId3" imgW="1358900" imgH="5080000" progId="Excel.Sheet.8">
                  <p:embed/>
                </p:oleObj>
              </mc:Choice>
              <mc:Fallback>
                <p:oleObj name="Worksheet" r:id="rId3" imgW="1358900" imgH="5080000" progId="Excel.Shee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27900" y="1782763"/>
                        <a:ext cx="1319213" cy="4929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1624" name="Line 8"/>
          <p:cNvSpPr>
            <a:spLocks noChangeShapeType="1"/>
          </p:cNvSpPr>
          <p:nvPr/>
        </p:nvSpPr>
        <p:spPr bwMode="auto">
          <a:xfrm>
            <a:off x="5867400" y="3886200"/>
            <a:ext cx="13716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>
              <a:latin typeface="Lucida Sans" pitchFamily="34" charset="0"/>
              <a:ea typeface="+mn-ea"/>
              <a:cs typeface="+mn-cs"/>
            </a:endParaRPr>
          </a:p>
        </p:txBody>
      </p:sp>
      <p:sp>
        <p:nvSpPr>
          <p:cNvPr id="37898" name="TextBox 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Indexer steps: Sort</a:t>
            </a:r>
          </a:p>
        </p:txBody>
      </p:sp>
      <p:sp>
        <p:nvSpPr>
          <p:cNvPr id="38917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4572000" cy="609600"/>
          </a:xfrm>
        </p:spPr>
        <p:txBody>
          <a:bodyPr/>
          <a:lstStyle/>
          <a:p>
            <a:pPr eaLnBrk="1" hangingPunct="1"/>
            <a:r>
              <a:rPr lang="en-US" sz="3400" dirty="0">
                <a:latin typeface="Calibri" charset="0"/>
                <a:ea typeface="ＭＳ Ｐゴシック" charset="0"/>
                <a:cs typeface="ＭＳ Ｐゴシック" charset="0"/>
              </a:rPr>
              <a:t>Sort by terms</a:t>
            </a:r>
          </a:p>
          <a:p>
            <a:pPr lvl="1"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At least conceptually</a:t>
            </a:r>
          </a:p>
          <a:p>
            <a:pPr lvl="2" eaLnBrk="1" hangingPunct="1"/>
            <a:r>
              <a:rPr lang="en-US" sz="2600" dirty="0">
                <a:latin typeface="Calibri" charset="0"/>
                <a:ea typeface="ＭＳ Ｐゴシック" charset="0"/>
                <a:cs typeface="ＭＳ Ｐゴシック" charset="0"/>
              </a:rPr>
              <a:t>And then </a:t>
            </a:r>
            <a:r>
              <a:rPr lang="en-US" sz="2600" dirty="0" err="1">
                <a:latin typeface="Calibri" charset="0"/>
                <a:ea typeface="ＭＳ Ｐゴシック" charset="0"/>
                <a:cs typeface="ＭＳ Ｐゴシック" charset="0"/>
              </a:rPr>
              <a:t>docID</a:t>
            </a:r>
            <a:endParaRPr lang="en-US" sz="26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7562850" y="1782763"/>
          <a:ext cx="1217613" cy="4922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87" name="Worksheet" r:id="rId3" imgW="1358900" imgH="5422900" progId="Excel.Sheet.8">
                  <p:embed/>
                </p:oleObj>
              </mc:Choice>
              <mc:Fallback>
                <p:oleObj name="Worksheet" r:id="rId3" imgW="1358900" imgH="54229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62850" y="1782763"/>
                        <a:ext cx="1217613" cy="4922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8" name="Line 4"/>
          <p:cNvSpPr>
            <a:spLocks noChangeShapeType="1"/>
          </p:cNvSpPr>
          <p:nvPr/>
        </p:nvSpPr>
        <p:spPr bwMode="auto">
          <a:xfrm>
            <a:off x="7162800" y="3886200"/>
            <a:ext cx="3810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8915" name="Object 3"/>
          <p:cNvGraphicFramePr>
            <a:graphicFrameLocks noChangeAspect="1"/>
          </p:cNvGraphicFramePr>
          <p:nvPr/>
        </p:nvGraphicFramePr>
        <p:xfrm>
          <a:off x="5880100" y="1733550"/>
          <a:ext cx="1352550" cy="504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88" name="Worksheet" r:id="rId5" imgW="1358900" imgH="5041900" progId="Excel.Sheet.8">
                  <p:embed/>
                </p:oleObj>
              </mc:Choice>
              <mc:Fallback>
                <p:oleObj name="Worksheet" r:id="rId5" imgW="1358900" imgH="5041900" progId="Excel.Shee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80100" y="1733550"/>
                        <a:ext cx="1352550" cy="5045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71" name="AutoShape 7"/>
          <p:cNvSpPr>
            <a:spLocks noChangeArrowheads="1"/>
          </p:cNvSpPr>
          <p:nvPr/>
        </p:nvSpPr>
        <p:spPr bwMode="auto">
          <a:xfrm>
            <a:off x="840581" y="3826933"/>
            <a:ext cx="2932113" cy="781050"/>
          </a:xfrm>
          <a:prstGeom prst="upArrowCallout">
            <a:avLst>
              <a:gd name="adj1" fmla="val 105235"/>
              <a:gd name="adj2" fmla="val 105235"/>
              <a:gd name="adj3" fmla="val 16667"/>
              <a:gd name="adj4" fmla="val 66667"/>
            </a:avLst>
          </a:prstGeom>
          <a:solidFill>
            <a:srgbClr val="83ADC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sz="2800" b="1" dirty="0">
                <a:latin typeface="Calibri" charset="0"/>
              </a:rPr>
              <a:t>Core indexing step</a:t>
            </a:r>
          </a:p>
        </p:txBody>
      </p:sp>
      <p:sp>
        <p:nvSpPr>
          <p:cNvPr id="38920" name="TextBox 7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5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229600" cy="1143000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Indexer steps: Dictionary &amp; Postings</a:t>
            </a:r>
          </a:p>
        </p:txBody>
      </p:sp>
      <p:sp>
        <p:nvSpPr>
          <p:cNvPr id="39940" name="Rectangle 2"/>
          <p:cNvSpPr>
            <a:spLocks noGrp="1" noChangeArrowheads="1"/>
          </p:cNvSpPr>
          <p:nvPr>
            <p:ph idx="1"/>
          </p:nvPr>
        </p:nvSpPr>
        <p:spPr>
          <a:xfrm>
            <a:off x="228600" y="1676400"/>
            <a:ext cx="3429000" cy="2590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Multiple term entries in a single document are merged.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Split into Dictionary and Postings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Doc. frequency information is added.</a:t>
            </a:r>
          </a:p>
        </p:txBody>
      </p:sp>
      <p:sp>
        <p:nvSpPr>
          <p:cNvPr id="39941" name="Line 4"/>
          <p:cNvSpPr>
            <a:spLocks noChangeShapeType="1"/>
          </p:cNvSpPr>
          <p:nvPr/>
        </p:nvSpPr>
        <p:spPr bwMode="auto">
          <a:xfrm>
            <a:off x="5334000" y="3657600"/>
            <a:ext cx="6858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39938" name="Object 35"/>
          <p:cNvGraphicFramePr>
            <a:graphicFrameLocks noChangeAspect="1"/>
          </p:cNvGraphicFramePr>
          <p:nvPr/>
        </p:nvGraphicFramePr>
        <p:xfrm>
          <a:off x="3962400" y="1827213"/>
          <a:ext cx="1217613" cy="492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80" name="Worksheet" r:id="rId3" imgW="1358900" imgH="5422900" progId="Excel.Sheet.8">
                  <p:embed/>
                </p:oleObj>
              </mc:Choice>
              <mc:Fallback>
                <p:oleObj name="Worksheet" r:id="rId3" imgW="1358900" imgH="5422900" progId="Excel.Sheet.8">
                  <p:embed/>
                  <p:pic>
                    <p:nvPicPr>
                      <p:cNvPr id="0" name="Object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1827213"/>
                        <a:ext cx="1217613" cy="4921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3671" name="AutoShape 7"/>
          <p:cNvSpPr>
            <a:spLocks noChangeArrowheads="1"/>
          </p:cNvSpPr>
          <p:nvPr/>
        </p:nvSpPr>
        <p:spPr bwMode="auto">
          <a:xfrm>
            <a:off x="685800" y="5311775"/>
            <a:ext cx="2317750" cy="1241425"/>
          </a:xfrm>
          <a:prstGeom prst="upArrowCallout">
            <a:avLst>
              <a:gd name="adj1" fmla="val 57858"/>
              <a:gd name="adj2" fmla="val 57858"/>
              <a:gd name="adj3" fmla="val 16667"/>
              <a:gd name="adj4" fmla="val 66667"/>
            </a:avLst>
          </a:prstGeom>
          <a:solidFill>
            <a:srgbClr val="83ADC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en-US" dirty="0">
                <a:latin typeface="+mn-lt"/>
                <a:ea typeface="Arial Unicode MS" charset="0"/>
              </a:rPr>
              <a:t>Why frequency?</a:t>
            </a:r>
          </a:p>
          <a:p>
            <a:pPr algn="ctr">
              <a:defRPr/>
            </a:pPr>
            <a:r>
              <a:rPr lang="en-US" dirty="0">
                <a:latin typeface="+mn-lt"/>
                <a:ea typeface="Arial Unicode MS" charset="0"/>
              </a:rPr>
              <a:t>Will discuss later.</a:t>
            </a:r>
          </a:p>
        </p:txBody>
      </p:sp>
      <p:sp>
        <p:nvSpPr>
          <p:cNvPr id="39943" name="TextBox 7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pic>
        <p:nvPicPr>
          <p:cNvPr id="39944" name="Picture 8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600200"/>
            <a:ext cx="2801938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71" grpId="0" animBg="1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3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524000"/>
            <a:ext cx="2801938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3" name="Rectangle 3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Where do we pay in storage?</a:t>
            </a:r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27BE72E0-236A-354A-830D-DFFB8F269A34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0965" name="AutoShape 32"/>
          <p:cNvSpPr>
            <a:spLocks noChangeArrowheads="1"/>
          </p:cNvSpPr>
          <p:nvPr/>
        </p:nvSpPr>
        <p:spPr bwMode="auto">
          <a:xfrm>
            <a:off x="3581400" y="5867400"/>
            <a:ext cx="1189038" cy="914400"/>
          </a:xfrm>
          <a:prstGeom prst="upArrowCallout">
            <a:avLst>
              <a:gd name="adj1" fmla="val 32509"/>
              <a:gd name="adj2" fmla="val 32509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>
                <a:latin typeface="Arial" charset="0"/>
              </a:rPr>
              <a:t>Pointers</a:t>
            </a:r>
          </a:p>
        </p:txBody>
      </p:sp>
      <p:sp>
        <p:nvSpPr>
          <p:cNvPr id="39945" name="AutoShape 33"/>
          <p:cNvSpPr>
            <a:spLocks noChangeArrowheads="1"/>
          </p:cNvSpPr>
          <p:nvPr/>
        </p:nvSpPr>
        <p:spPr bwMode="auto">
          <a:xfrm>
            <a:off x="990600" y="2890838"/>
            <a:ext cx="1600200" cy="1200150"/>
          </a:xfrm>
          <a:prstGeom prst="rightArrowCallout">
            <a:avLst>
              <a:gd name="adj1" fmla="val 25000"/>
              <a:gd name="adj2" fmla="val 25000"/>
              <a:gd name="adj3" fmla="val 37500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dirty="0">
                <a:latin typeface="Calibri" charset="0"/>
              </a:rPr>
              <a:t>Terms and counts</a:t>
            </a:r>
          </a:p>
        </p:txBody>
      </p:sp>
      <p:sp>
        <p:nvSpPr>
          <p:cNvPr id="115746" name="Text Box 34"/>
          <p:cNvSpPr txBox="1">
            <a:spLocks noChangeArrowheads="1"/>
          </p:cNvSpPr>
          <p:nvPr/>
        </p:nvSpPr>
        <p:spPr bwMode="auto">
          <a:xfrm>
            <a:off x="5867400" y="3662101"/>
            <a:ext cx="2743200" cy="2738699"/>
          </a:xfrm>
          <a:prstGeom prst="rect">
            <a:avLst/>
          </a:prstGeom>
          <a:solidFill>
            <a:srgbClr val="C0504D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>
                <a:latin typeface="+mn-lt"/>
              </a:rPr>
              <a:t>IR system implementation</a:t>
            </a:r>
          </a:p>
          <a:p>
            <a:pPr marL="434340" indent="-342900" eaLnBrk="1" hangingPunct="1">
              <a:spcBef>
                <a:spcPts val="238"/>
              </a:spcBef>
              <a:buFont typeface="Arial"/>
              <a:buChar char="•"/>
            </a:pPr>
            <a:r>
              <a:rPr lang="en-US" dirty="0">
                <a:latin typeface="+mn-lt"/>
              </a:rPr>
              <a:t>How do we index efficiently?</a:t>
            </a:r>
          </a:p>
          <a:p>
            <a:pPr marL="434340" indent="-342900" eaLnBrk="1" hangingPunct="1">
              <a:spcBef>
                <a:spcPts val="238"/>
              </a:spcBef>
              <a:buFont typeface="Arial"/>
              <a:buChar char="•"/>
            </a:pPr>
            <a:r>
              <a:rPr lang="en-US" dirty="0">
                <a:latin typeface="+mn-lt"/>
              </a:rPr>
              <a:t>How much storage do we need?</a:t>
            </a:r>
          </a:p>
        </p:txBody>
      </p:sp>
      <p:sp>
        <p:nvSpPr>
          <p:cNvPr id="40968" name="TextBox 3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1.2</a:t>
            </a:r>
          </a:p>
        </p:txBody>
      </p:sp>
      <p:sp>
        <p:nvSpPr>
          <p:cNvPr id="40" name="AutoShape 5"/>
          <p:cNvSpPr>
            <a:spLocks noChangeArrowheads="1"/>
          </p:cNvSpPr>
          <p:nvPr/>
        </p:nvSpPr>
        <p:spPr bwMode="auto">
          <a:xfrm>
            <a:off x="5257800" y="1905000"/>
            <a:ext cx="1905000" cy="831850"/>
          </a:xfrm>
          <a:prstGeom prst="leftArrowCallout">
            <a:avLst>
              <a:gd name="adj1" fmla="val 25000"/>
              <a:gd name="adj2" fmla="val 25000"/>
              <a:gd name="adj3" fmla="val 41190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>
                <a:latin typeface="Calibri" charset="0"/>
              </a:rPr>
              <a:t>Lists of docIDs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5" grpId="0" animBg="1"/>
      <p:bldP spid="39945" grpId="0" animBg="1"/>
      <p:bldP spid="115746" grpId="0" animBg="1" autoUpdateAnimBg="0"/>
      <p:bldP spid="40" grpId="0" animBg="1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Inverted Index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key data structure underlying modern IR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6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Query processing with an inverted index</a:t>
            </a:r>
          </a:p>
        </p:txBody>
      </p:sp>
    </p:spTree>
    <p:extLst>
      <p:ext uri="{BB962C8B-B14F-4D97-AF65-F5344CB8AC3E}">
        <p14:creationId xmlns:p14="http://schemas.microsoft.com/office/powerpoint/2010/main" val="426666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index we just built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How do we process a query?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Later – what kinds of queries can we process?</a:t>
            </a:r>
          </a:p>
        </p:txBody>
      </p:sp>
      <p:sp>
        <p:nvSpPr>
          <p:cNvPr id="4198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F6FD159E-CBA0-4A44-A7DF-D65AD1A517A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26981" name="AutoShape 5"/>
          <p:cNvSpPr>
            <a:spLocks noChangeArrowheads="1"/>
          </p:cNvSpPr>
          <p:nvPr/>
        </p:nvSpPr>
        <p:spPr bwMode="auto">
          <a:xfrm>
            <a:off x="6783388" y="1752600"/>
            <a:ext cx="2055812" cy="461665"/>
          </a:xfrm>
          <a:prstGeom prst="leftArrowCallout">
            <a:avLst>
              <a:gd name="adj1" fmla="val 25000"/>
              <a:gd name="adj2" fmla="val 34826"/>
              <a:gd name="adj3" fmla="val 41190"/>
              <a:gd name="adj4" fmla="val 72734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dirty="0">
                <a:latin typeface="+mn-lt"/>
              </a:rPr>
              <a:t>Our focus</a:t>
            </a:r>
          </a:p>
        </p:txBody>
      </p:sp>
      <p:sp>
        <p:nvSpPr>
          <p:cNvPr id="41990" name="TextBox 5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81" grpId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latin typeface="Calibri" charset="0"/>
                <a:ea typeface="ＭＳ Ｐゴシック" charset="0"/>
                <a:cs typeface="ＭＳ Ｐゴシック" charset="0"/>
              </a:rPr>
              <a:t>Unstructured (text) vs. structured (database) data in the mid-nineties</a:t>
            </a:r>
          </a:p>
        </p:txBody>
      </p:sp>
      <p:sp>
        <p:nvSpPr>
          <p:cNvPr id="20483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1030C945-A0B0-DF4B-A5C9-6B6771E8A7B3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aphicFrame>
        <p:nvGraphicFramePr>
          <p:cNvPr id="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2101916"/>
              </p:ext>
            </p:extLst>
          </p:nvPr>
        </p:nvGraphicFramePr>
        <p:xfrm>
          <a:off x="736600" y="1965325"/>
          <a:ext cx="7670800" cy="4451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Query processing: AND</a:t>
            </a:r>
          </a:p>
        </p:txBody>
      </p:sp>
      <p:sp>
        <p:nvSpPr>
          <p:cNvPr id="43011" name="Rectangle 2051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Consider processing the query:</a:t>
            </a:r>
          </a:p>
          <a:p>
            <a:pPr lvl="1" eaLnBrk="1" hangingPunct="1">
              <a:buFont typeface="Wingdings" charset="0"/>
              <a:buNone/>
            </a:pPr>
            <a:r>
              <a:rPr lang="en-US" b="1" i="1" dirty="0">
                <a:latin typeface="Calibri" charset="0"/>
                <a:ea typeface="ＭＳ Ｐゴシック" charset="0"/>
              </a:rPr>
              <a:t>Brutus</a:t>
            </a:r>
            <a:r>
              <a:rPr lang="en-US" dirty="0">
                <a:latin typeface="Calibri" charset="0"/>
                <a:ea typeface="ＭＳ Ｐゴシック" charset="0"/>
              </a:rPr>
              <a:t> </a:t>
            </a:r>
            <a:r>
              <a:rPr lang="en-US" i="1" dirty="0">
                <a:latin typeface="Calibri" charset="0"/>
                <a:ea typeface="ＭＳ Ｐゴシック" charset="0"/>
              </a:rPr>
              <a:t>AND</a:t>
            </a:r>
            <a:r>
              <a:rPr lang="en-US" dirty="0">
                <a:latin typeface="Calibri" charset="0"/>
                <a:ea typeface="ＭＳ Ｐゴシック" charset="0"/>
              </a:rPr>
              <a:t> </a:t>
            </a:r>
            <a:r>
              <a:rPr lang="en-US" b="1" i="1" dirty="0">
                <a:latin typeface="Calibri" charset="0"/>
                <a:ea typeface="ＭＳ Ｐゴシック" charset="0"/>
              </a:rPr>
              <a:t>Caesar</a:t>
            </a:r>
            <a:endParaRPr lang="en-US" dirty="0">
              <a:latin typeface="Calibri" charset="0"/>
              <a:ea typeface="ＭＳ Ｐゴシック" charset="0"/>
            </a:endParaRP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Locate </a:t>
            </a:r>
            <a:r>
              <a:rPr lang="en-US" b="1" i="1" dirty="0">
                <a:latin typeface="Calibri" charset="0"/>
                <a:ea typeface="ＭＳ Ｐゴシック" charset="0"/>
              </a:rPr>
              <a:t>Brutus</a:t>
            </a:r>
            <a:r>
              <a:rPr lang="en-US" dirty="0">
                <a:latin typeface="Calibri" charset="0"/>
                <a:ea typeface="ＭＳ Ｐゴシック" charset="0"/>
              </a:rPr>
              <a:t> in the Dictionary;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Retrieve its postings.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Locate </a:t>
            </a:r>
            <a:r>
              <a:rPr lang="en-US" b="1" i="1" dirty="0">
                <a:latin typeface="Calibri" charset="0"/>
                <a:ea typeface="ＭＳ Ｐゴシック" charset="0"/>
              </a:rPr>
              <a:t>Caesar</a:t>
            </a:r>
            <a:r>
              <a:rPr lang="en-US" dirty="0">
                <a:latin typeface="Calibri" charset="0"/>
                <a:ea typeface="ＭＳ Ｐゴシック" charset="0"/>
              </a:rPr>
              <a:t> in the Dictionary;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Retrieve its postings.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“Merge” the two postings (intersect the document sets):</a:t>
            </a:r>
          </a:p>
        </p:txBody>
      </p:sp>
      <p:sp>
        <p:nvSpPr>
          <p:cNvPr id="4301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6E798FBF-6E51-F744-A455-930E7DD9552D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3013" name="Text Box 2058"/>
          <p:cNvSpPr txBox="1">
            <a:spLocks noChangeArrowheads="1"/>
          </p:cNvSpPr>
          <p:nvPr/>
        </p:nvSpPr>
        <p:spPr bwMode="auto">
          <a:xfrm>
            <a:off x="6878638" y="5019675"/>
            <a:ext cx="703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 Unicode MS" charset="0"/>
              </a:rPr>
              <a:t>128</a:t>
            </a:r>
          </a:p>
        </p:txBody>
      </p:sp>
      <p:sp>
        <p:nvSpPr>
          <p:cNvPr id="43014" name="Text Box 2065"/>
          <p:cNvSpPr txBox="1">
            <a:spLocks noChangeArrowheads="1"/>
          </p:cNvSpPr>
          <p:nvPr/>
        </p:nvSpPr>
        <p:spPr bwMode="auto">
          <a:xfrm>
            <a:off x="7183438" y="5553075"/>
            <a:ext cx="5334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 Unicode MS" charset="0"/>
              </a:rPr>
              <a:t>34</a:t>
            </a:r>
          </a:p>
        </p:txBody>
      </p:sp>
      <p:grpSp>
        <p:nvGrpSpPr>
          <p:cNvPr id="43015" name="Group 2083"/>
          <p:cNvGrpSpPr>
            <a:grpSpLocks/>
          </p:cNvGrpSpPr>
          <p:nvPr/>
        </p:nvGrpSpPr>
        <p:grpSpPr bwMode="auto">
          <a:xfrm>
            <a:off x="2514600" y="5019675"/>
            <a:ext cx="647700" cy="466725"/>
            <a:chOff x="1584" y="3162"/>
            <a:chExt cx="408" cy="294"/>
          </a:xfrm>
        </p:grpSpPr>
        <p:sp>
          <p:nvSpPr>
            <p:cNvPr id="43056" name="Text Box 2052"/>
            <p:cNvSpPr txBox="1">
              <a:spLocks noChangeArrowheads="1"/>
            </p:cNvSpPr>
            <p:nvPr/>
          </p:nvSpPr>
          <p:spPr bwMode="auto">
            <a:xfrm>
              <a:off x="1584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</a:t>
              </a:r>
            </a:p>
          </p:txBody>
        </p:sp>
        <p:cxnSp>
          <p:nvCxnSpPr>
            <p:cNvPr id="43057" name="AutoShape 2066"/>
            <p:cNvCxnSpPr>
              <a:cxnSpLocks noChangeShapeType="1"/>
              <a:stCxn id="43056" idx="3"/>
              <a:endCxn id="43054" idx="1"/>
            </p:cNvCxnSpPr>
            <p:nvPr/>
          </p:nvCxnSpPr>
          <p:spPr bwMode="auto">
            <a:xfrm>
              <a:off x="1813" y="3309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16" name="Group 2084"/>
          <p:cNvGrpSpPr>
            <a:grpSpLocks/>
          </p:cNvGrpSpPr>
          <p:nvPr/>
        </p:nvGrpSpPr>
        <p:grpSpPr bwMode="auto">
          <a:xfrm>
            <a:off x="3162300" y="5019675"/>
            <a:ext cx="668338" cy="466725"/>
            <a:chOff x="1992" y="3162"/>
            <a:chExt cx="421" cy="294"/>
          </a:xfrm>
        </p:grpSpPr>
        <p:sp>
          <p:nvSpPr>
            <p:cNvPr id="43054" name="Text Box 2053"/>
            <p:cNvSpPr txBox="1">
              <a:spLocks noChangeArrowheads="1"/>
            </p:cNvSpPr>
            <p:nvPr/>
          </p:nvSpPr>
          <p:spPr bwMode="auto">
            <a:xfrm>
              <a:off x="1992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4</a:t>
              </a:r>
            </a:p>
          </p:txBody>
        </p:sp>
        <p:cxnSp>
          <p:nvCxnSpPr>
            <p:cNvPr id="43055" name="AutoShape 2067"/>
            <p:cNvCxnSpPr>
              <a:cxnSpLocks noChangeShapeType="1"/>
              <a:stCxn id="43054" idx="3"/>
              <a:endCxn id="43052" idx="1"/>
            </p:cNvCxnSpPr>
            <p:nvPr/>
          </p:nvCxnSpPr>
          <p:spPr bwMode="auto">
            <a:xfrm>
              <a:off x="222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17" name="Group 2085"/>
          <p:cNvGrpSpPr>
            <a:grpSpLocks/>
          </p:cNvGrpSpPr>
          <p:nvPr/>
        </p:nvGrpSpPr>
        <p:grpSpPr bwMode="auto">
          <a:xfrm>
            <a:off x="3830638" y="5019675"/>
            <a:ext cx="609600" cy="466725"/>
            <a:chOff x="2413" y="3162"/>
            <a:chExt cx="384" cy="294"/>
          </a:xfrm>
        </p:grpSpPr>
        <p:sp>
          <p:nvSpPr>
            <p:cNvPr id="43052" name="Text Box 2054"/>
            <p:cNvSpPr txBox="1">
              <a:spLocks noChangeArrowheads="1"/>
            </p:cNvSpPr>
            <p:nvPr/>
          </p:nvSpPr>
          <p:spPr bwMode="auto">
            <a:xfrm>
              <a:off x="2413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8</a:t>
              </a:r>
            </a:p>
          </p:txBody>
        </p:sp>
        <p:cxnSp>
          <p:nvCxnSpPr>
            <p:cNvPr id="43053" name="AutoShape 2068"/>
            <p:cNvCxnSpPr>
              <a:cxnSpLocks noChangeShapeType="1"/>
              <a:stCxn id="43052" idx="3"/>
              <a:endCxn id="43050" idx="1"/>
            </p:cNvCxnSpPr>
            <p:nvPr/>
          </p:nvCxnSpPr>
          <p:spPr bwMode="auto">
            <a:xfrm>
              <a:off x="2642" y="3309"/>
              <a:ext cx="15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18" name="Group 2086"/>
          <p:cNvGrpSpPr>
            <a:grpSpLocks/>
          </p:cNvGrpSpPr>
          <p:nvPr/>
        </p:nvGrpSpPr>
        <p:grpSpPr bwMode="auto">
          <a:xfrm>
            <a:off x="4440238" y="5019675"/>
            <a:ext cx="762000" cy="466725"/>
            <a:chOff x="2797" y="3162"/>
            <a:chExt cx="480" cy="294"/>
          </a:xfrm>
        </p:grpSpPr>
        <p:sp>
          <p:nvSpPr>
            <p:cNvPr id="43050" name="Text Box 2055"/>
            <p:cNvSpPr txBox="1">
              <a:spLocks noChangeArrowheads="1"/>
            </p:cNvSpPr>
            <p:nvPr/>
          </p:nvSpPr>
          <p:spPr bwMode="auto">
            <a:xfrm>
              <a:off x="279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16</a:t>
              </a:r>
            </a:p>
          </p:txBody>
        </p:sp>
        <p:cxnSp>
          <p:nvCxnSpPr>
            <p:cNvPr id="43051" name="AutoShape 2069"/>
            <p:cNvCxnSpPr>
              <a:cxnSpLocks noChangeShapeType="1"/>
              <a:stCxn id="43050" idx="3"/>
              <a:endCxn id="43048" idx="1"/>
            </p:cNvCxnSpPr>
            <p:nvPr/>
          </p:nvCxnSpPr>
          <p:spPr bwMode="auto">
            <a:xfrm>
              <a:off x="3133" y="3309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19" name="Group 2087"/>
          <p:cNvGrpSpPr>
            <a:grpSpLocks/>
          </p:cNvGrpSpPr>
          <p:nvPr/>
        </p:nvGrpSpPr>
        <p:grpSpPr bwMode="auto">
          <a:xfrm>
            <a:off x="5202238" y="5019675"/>
            <a:ext cx="838200" cy="466725"/>
            <a:chOff x="3277" y="3162"/>
            <a:chExt cx="528" cy="294"/>
          </a:xfrm>
        </p:grpSpPr>
        <p:sp>
          <p:nvSpPr>
            <p:cNvPr id="43048" name="Text Box 2056"/>
            <p:cNvSpPr txBox="1">
              <a:spLocks noChangeArrowheads="1"/>
            </p:cNvSpPr>
            <p:nvPr/>
          </p:nvSpPr>
          <p:spPr bwMode="auto">
            <a:xfrm>
              <a:off x="327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32</a:t>
              </a:r>
            </a:p>
          </p:txBody>
        </p:sp>
        <p:cxnSp>
          <p:nvCxnSpPr>
            <p:cNvPr id="43049" name="AutoShape 2070"/>
            <p:cNvCxnSpPr>
              <a:cxnSpLocks noChangeShapeType="1"/>
              <a:stCxn id="43048" idx="3"/>
              <a:endCxn id="43046" idx="1"/>
            </p:cNvCxnSpPr>
            <p:nvPr/>
          </p:nvCxnSpPr>
          <p:spPr bwMode="auto">
            <a:xfrm>
              <a:off x="3613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0" name="Group 2088"/>
          <p:cNvGrpSpPr>
            <a:grpSpLocks/>
          </p:cNvGrpSpPr>
          <p:nvPr/>
        </p:nvGrpSpPr>
        <p:grpSpPr bwMode="auto">
          <a:xfrm>
            <a:off x="6040438" y="5019675"/>
            <a:ext cx="838200" cy="466725"/>
            <a:chOff x="3805" y="3162"/>
            <a:chExt cx="528" cy="294"/>
          </a:xfrm>
        </p:grpSpPr>
        <p:sp>
          <p:nvSpPr>
            <p:cNvPr id="43046" name="Text Box 2057"/>
            <p:cNvSpPr txBox="1">
              <a:spLocks noChangeArrowheads="1"/>
            </p:cNvSpPr>
            <p:nvPr/>
          </p:nvSpPr>
          <p:spPr bwMode="auto">
            <a:xfrm>
              <a:off x="3805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64</a:t>
              </a:r>
            </a:p>
          </p:txBody>
        </p:sp>
        <p:cxnSp>
          <p:nvCxnSpPr>
            <p:cNvPr id="43047" name="AutoShape 2071"/>
            <p:cNvCxnSpPr>
              <a:cxnSpLocks noChangeShapeType="1"/>
              <a:stCxn id="43046" idx="3"/>
              <a:endCxn id="43013" idx="1"/>
            </p:cNvCxnSpPr>
            <p:nvPr/>
          </p:nvCxnSpPr>
          <p:spPr bwMode="auto">
            <a:xfrm>
              <a:off x="414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1" name="Group 2089"/>
          <p:cNvGrpSpPr>
            <a:grpSpLocks/>
          </p:cNvGrpSpPr>
          <p:nvPr/>
        </p:nvGrpSpPr>
        <p:grpSpPr bwMode="auto">
          <a:xfrm>
            <a:off x="2535238" y="5553075"/>
            <a:ext cx="647700" cy="466725"/>
            <a:chOff x="1597" y="3498"/>
            <a:chExt cx="408" cy="294"/>
          </a:xfrm>
        </p:grpSpPr>
        <p:sp>
          <p:nvSpPr>
            <p:cNvPr id="43044" name="Text Box 2072"/>
            <p:cNvSpPr txBox="1">
              <a:spLocks noChangeArrowheads="1"/>
            </p:cNvSpPr>
            <p:nvPr/>
          </p:nvSpPr>
          <p:spPr bwMode="auto">
            <a:xfrm>
              <a:off x="1597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</a:t>
              </a:r>
            </a:p>
          </p:txBody>
        </p:sp>
        <p:cxnSp>
          <p:nvCxnSpPr>
            <p:cNvPr id="43045" name="AutoShape 2073"/>
            <p:cNvCxnSpPr>
              <a:cxnSpLocks noChangeShapeType="1"/>
              <a:stCxn id="43044" idx="3"/>
              <a:endCxn id="43042" idx="1"/>
            </p:cNvCxnSpPr>
            <p:nvPr/>
          </p:nvCxnSpPr>
          <p:spPr bwMode="auto">
            <a:xfrm>
              <a:off x="1826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2" name="Group 2090"/>
          <p:cNvGrpSpPr>
            <a:grpSpLocks/>
          </p:cNvGrpSpPr>
          <p:nvPr/>
        </p:nvGrpSpPr>
        <p:grpSpPr bwMode="auto">
          <a:xfrm>
            <a:off x="3182938" y="5553075"/>
            <a:ext cx="647700" cy="466725"/>
            <a:chOff x="2005" y="3498"/>
            <a:chExt cx="408" cy="294"/>
          </a:xfrm>
        </p:grpSpPr>
        <p:sp>
          <p:nvSpPr>
            <p:cNvPr id="43042" name="Text Box 2059"/>
            <p:cNvSpPr txBox="1">
              <a:spLocks noChangeArrowheads="1"/>
            </p:cNvSpPr>
            <p:nvPr/>
          </p:nvSpPr>
          <p:spPr bwMode="auto">
            <a:xfrm>
              <a:off x="2005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</a:t>
              </a:r>
            </a:p>
          </p:txBody>
        </p:sp>
        <p:cxnSp>
          <p:nvCxnSpPr>
            <p:cNvPr id="43043" name="AutoShape 2074"/>
            <p:cNvCxnSpPr>
              <a:cxnSpLocks noChangeShapeType="1"/>
              <a:stCxn id="43042" idx="3"/>
              <a:endCxn id="43040" idx="1"/>
            </p:cNvCxnSpPr>
            <p:nvPr/>
          </p:nvCxnSpPr>
          <p:spPr bwMode="auto">
            <a:xfrm>
              <a:off x="2234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3" name="Group 2091"/>
          <p:cNvGrpSpPr>
            <a:grpSpLocks/>
          </p:cNvGrpSpPr>
          <p:nvPr/>
        </p:nvGrpSpPr>
        <p:grpSpPr bwMode="auto">
          <a:xfrm>
            <a:off x="3830638" y="5553075"/>
            <a:ext cx="630237" cy="466725"/>
            <a:chOff x="2413" y="3498"/>
            <a:chExt cx="397" cy="294"/>
          </a:xfrm>
        </p:grpSpPr>
        <p:sp>
          <p:nvSpPr>
            <p:cNvPr id="43040" name="Text Box 2060"/>
            <p:cNvSpPr txBox="1">
              <a:spLocks noChangeArrowheads="1"/>
            </p:cNvSpPr>
            <p:nvPr/>
          </p:nvSpPr>
          <p:spPr bwMode="auto">
            <a:xfrm>
              <a:off x="2413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3</a:t>
              </a:r>
            </a:p>
          </p:txBody>
        </p:sp>
        <p:cxnSp>
          <p:nvCxnSpPr>
            <p:cNvPr id="43041" name="AutoShape 2075"/>
            <p:cNvCxnSpPr>
              <a:cxnSpLocks noChangeShapeType="1"/>
              <a:stCxn id="43040" idx="3"/>
              <a:endCxn id="43038" idx="1"/>
            </p:cNvCxnSpPr>
            <p:nvPr/>
          </p:nvCxnSpPr>
          <p:spPr bwMode="auto">
            <a:xfrm>
              <a:off x="2642" y="3645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4" name="Group 2092"/>
          <p:cNvGrpSpPr>
            <a:grpSpLocks/>
          </p:cNvGrpSpPr>
          <p:nvPr/>
        </p:nvGrpSpPr>
        <p:grpSpPr bwMode="auto">
          <a:xfrm>
            <a:off x="4460875" y="5553075"/>
            <a:ext cx="606425" cy="466725"/>
            <a:chOff x="2810" y="3498"/>
            <a:chExt cx="382" cy="294"/>
          </a:xfrm>
        </p:grpSpPr>
        <p:sp>
          <p:nvSpPr>
            <p:cNvPr id="43038" name="Text Box 2061"/>
            <p:cNvSpPr txBox="1">
              <a:spLocks noChangeArrowheads="1"/>
            </p:cNvSpPr>
            <p:nvPr/>
          </p:nvSpPr>
          <p:spPr bwMode="auto">
            <a:xfrm>
              <a:off x="2810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5</a:t>
              </a:r>
            </a:p>
          </p:txBody>
        </p:sp>
        <p:cxnSp>
          <p:nvCxnSpPr>
            <p:cNvPr id="43039" name="AutoShape 2076"/>
            <p:cNvCxnSpPr>
              <a:cxnSpLocks noChangeShapeType="1"/>
              <a:stCxn id="43038" idx="3"/>
              <a:endCxn id="43036" idx="1"/>
            </p:cNvCxnSpPr>
            <p:nvPr/>
          </p:nvCxnSpPr>
          <p:spPr bwMode="auto">
            <a:xfrm>
              <a:off x="3039" y="3645"/>
              <a:ext cx="153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5" name="Group 2093"/>
          <p:cNvGrpSpPr>
            <a:grpSpLocks/>
          </p:cNvGrpSpPr>
          <p:nvPr/>
        </p:nvGrpSpPr>
        <p:grpSpPr bwMode="auto">
          <a:xfrm>
            <a:off x="5067300" y="5553075"/>
            <a:ext cx="592138" cy="466725"/>
            <a:chOff x="3192" y="3498"/>
            <a:chExt cx="373" cy="294"/>
          </a:xfrm>
        </p:grpSpPr>
        <p:sp>
          <p:nvSpPr>
            <p:cNvPr id="43036" name="Text Box 2062"/>
            <p:cNvSpPr txBox="1">
              <a:spLocks noChangeArrowheads="1"/>
            </p:cNvSpPr>
            <p:nvPr/>
          </p:nvSpPr>
          <p:spPr bwMode="auto">
            <a:xfrm>
              <a:off x="3192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8</a:t>
              </a:r>
            </a:p>
          </p:txBody>
        </p:sp>
        <p:cxnSp>
          <p:nvCxnSpPr>
            <p:cNvPr id="43037" name="AutoShape 2077"/>
            <p:cNvCxnSpPr>
              <a:cxnSpLocks noChangeShapeType="1"/>
              <a:stCxn id="43036" idx="3"/>
              <a:endCxn id="43034" idx="1"/>
            </p:cNvCxnSpPr>
            <p:nvPr/>
          </p:nvCxnSpPr>
          <p:spPr bwMode="auto">
            <a:xfrm>
              <a:off x="342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6" name="Group 2094"/>
          <p:cNvGrpSpPr>
            <a:grpSpLocks/>
          </p:cNvGrpSpPr>
          <p:nvPr/>
        </p:nvGrpSpPr>
        <p:grpSpPr bwMode="auto">
          <a:xfrm>
            <a:off x="5659438" y="5553075"/>
            <a:ext cx="762000" cy="466725"/>
            <a:chOff x="3565" y="3498"/>
            <a:chExt cx="480" cy="294"/>
          </a:xfrm>
        </p:grpSpPr>
        <p:sp>
          <p:nvSpPr>
            <p:cNvPr id="43034" name="Text Box 2063"/>
            <p:cNvSpPr txBox="1">
              <a:spLocks noChangeArrowheads="1"/>
            </p:cNvSpPr>
            <p:nvPr/>
          </p:nvSpPr>
          <p:spPr bwMode="auto">
            <a:xfrm>
              <a:off x="356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13</a:t>
              </a:r>
            </a:p>
          </p:txBody>
        </p:sp>
        <p:cxnSp>
          <p:nvCxnSpPr>
            <p:cNvPr id="43035" name="AutoShape 2078"/>
            <p:cNvCxnSpPr>
              <a:cxnSpLocks noChangeShapeType="1"/>
              <a:stCxn id="43034" idx="3"/>
              <a:endCxn id="43032" idx="1"/>
            </p:cNvCxnSpPr>
            <p:nvPr/>
          </p:nvCxnSpPr>
          <p:spPr bwMode="auto">
            <a:xfrm>
              <a:off x="390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3027" name="Group 2095"/>
          <p:cNvGrpSpPr>
            <a:grpSpLocks/>
          </p:cNvGrpSpPr>
          <p:nvPr/>
        </p:nvGrpSpPr>
        <p:grpSpPr bwMode="auto">
          <a:xfrm>
            <a:off x="6421438" y="5553075"/>
            <a:ext cx="762000" cy="466725"/>
            <a:chOff x="4045" y="3498"/>
            <a:chExt cx="480" cy="294"/>
          </a:xfrm>
        </p:grpSpPr>
        <p:sp>
          <p:nvSpPr>
            <p:cNvPr id="43032" name="Text Box 2064"/>
            <p:cNvSpPr txBox="1">
              <a:spLocks noChangeArrowheads="1"/>
            </p:cNvSpPr>
            <p:nvPr/>
          </p:nvSpPr>
          <p:spPr bwMode="auto">
            <a:xfrm>
              <a:off x="404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21</a:t>
              </a:r>
            </a:p>
          </p:txBody>
        </p:sp>
        <p:cxnSp>
          <p:nvCxnSpPr>
            <p:cNvPr id="43033" name="AutoShape 2079"/>
            <p:cNvCxnSpPr>
              <a:cxnSpLocks noChangeShapeType="1"/>
              <a:stCxn id="43032" idx="3"/>
              <a:endCxn id="43014" idx="1"/>
            </p:cNvCxnSpPr>
            <p:nvPr/>
          </p:nvCxnSpPr>
          <p:spPr bwMode="auto">
            <a:xfrm>
              <a:off x="438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43028" name="Text Box 2080"/>
          <p:cNvSpPr txBox="1">
            <a:spLocks noChangeArrowheads="1"/>
          </p:cNvSpPr>
          <p:nvPr/>
        </p:nvSpPr>
        <p:spPr bwMode="auto">
          <a:xfrm>
            <a:off x="7772400" y="5038725"/>
            <a:ext cx="1065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b="1" i="1">
                <a:latin typeface="Arial Unicode MS" charset="0"/>
              </a:rPr>
              <a:t>Brutus</a:t>
            </a:r>
          </a:p>
        </p:txBody>
      </p:sp>
      <p:sp>
        <p:nvSpPr>
          <p:cNvPr id="43029" name="Text Box 2081"/>
          <p:cNvSpPr txBox="1">
            <a:spLocks noChangeArrowheads="1"/>
          </p:cNvSpPr>
          <p:nvPr/>
        </p:nvSpPr>
        <p:spPr bwMode="auto">
          <a:xfrm>
            <a:off x="7772400" y="5495925"/>
            <a:ext cx="1168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b="1" i="1">
                <a:latin typeface="Arial Unicode MS" charset="0"/>
              </a:rPr>
              <a:t>Caesar</a:t>
            </a:r>
          </a:p>
        </p:txBody>
      </p:sp>
      <p:sp>
        <p:nvSpPr>
          <p:cNvPr id="43030" name="AutoShape 2082"/>
          <p:cNvSpPr>
            <a:spLocks noChangeArrowheads="1"/>
          </p:cNvSpPr>
          <p:nvPr/>
        </p:nvSpPr>
        <p:spPr bwMode="auto">
          <a:xfrm rot="10800000">
            <a:off x="1462088" y="5305425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3031" name="TextBox 48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merge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Walk through the two postings simultaneously, in time linear in the total number of postings entries</a:t>
            </a:r>
          </a:p>
        </p:txBody>
      </p:sp>
      <p:sp>
        <p:nvSpPr>
          <p:cNvPr id="4403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EB8C8D99-D599-074B-9E49-D39D42FECED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pSp>
        <p:nvGrpSpPr>
          <p:cNvPr id="44037" name="Group 99"/>
          <p:cNvGrpSpPr>
            <a:grpSpLocks/>
          </p:cNvGrpSpPr>
          <p:nvPr/>
        </p:nvGrpSpPr>
        <p:grpSpPr bwMode="auto">
          <a:xfrm>
            <a:off x="2514600" y="3429000"/>
            <a:ext cx="5202238" cy="1009650"/>
            <a:chOff x="1584" y="3264"/>
            <a:chExt cx="3277" cy="636"/>
          </a:xfrm>
        </p:grpSpPr>
        <p:sp>
          <p:nvSpPr>
            <p:cNvPr id="44089" name="Text Box 54"/>
            <p:cNvSpPr txBox="1">
              <a:spLocks noChangeArrowheads="1"/>
            </p:cNvSpPr>
            <p:nvPr/>
          </p:nvSpPr>
          <p:spPr bwMode="auto">
            <a:xfrm>
              <a:off x="4525" y="3600"/>
              <a:ext cx="336" cy="294"/>
            </a:xfrm>
            <a:prstGeom prst="rect">
              <a:avLst/>
            </a:prstGeom>
            <a:noFill/>
            <a:ln w="952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34</a:t>
              </a:r>
            </a:p>
          </p:txBody>
        </p:sp>
        <p:grpSp>
          <p:nvGrpSpPr>
            <p:cNvPr id="44090" name="Group 96"/>
            <p:cNvGrpSpPr>
              <a:grpSpLocks/>
            </p:cNvGrpSpPr>
            <p:nvPr/>
          </p:nvGrpSpPr>
          <p:grpSpPr bwMode="auto">
            <a:xfrm>
              <a:off x="1584" y="3264"/>
              <a:ext cx="3179" cy="300"/>
              <a:chOff x="1584" y="3060"/>
              <a:chExt cx="3179" cy="300"/>
            </a:xfrm>
          </p:grpSpPr>
          <p:sp>
            <p:nvSpPr>
              <p:cNvPr id="44111" name="Text Box 53"/>
              <p:cNvSpPr txBox="1">
                <a:spLocks noChangeArrowheads="1"/>
              </p:cNvSpPr>
              <p:nvPr/>
            </p:nvSpPr>
            <p:spPr bwMode="auto">
              <a:xfrm>
                <a:off x="4320" y="3060"/>
                <a:ext cx="443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128</a:t>
                </a:r>
              </a:p>
            </p:txBody>
          </p:sp>
          <p:grpSp>
            <p:nvGrpSpPr>
              <p:cNvPr id="44112" name="Group 55"/>
              <p:cNvGrpSpPr>
                <a:grpSpLocks/>
              </p:cNvGrpSpPr>
              <p:nvPr/>
            </p:nvGrpSpPr>
            <p:grpSpPr bwMode="auto">
              <a:xfrm>
                <a:off x="1584" y="3060"/>
                <a:ext cx="408" cy="294"/>
                <a:chOff x="1584" y="3162"/>
                <a:chExt cx="408" cy="294"/>
              </a:xfrm>
            </p:grpSpPr>
            <p:sp>
              <p:nvSpPr>
                <p:cNvPr id="44128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584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2</a:t>
                  </a:r>
                </a:p>
              </p:txBody>
            </p:sp>
            <p:cxnSp>
              <p:nvCxnSpPr>
                <p:cNvPr id="44129" name="AutoShape 57"/>
                <p:cNvCxnSpPr>
                  <a:cxnSpLocks noChangeShapeType="1"/>
                  <a:stCxn id="44128" idx="3"/>
                  <a:endCxn id="44126" idx="1"/>
                </p:cNvCxnSpPr>
                <p:nvPr/>
              </p:nvCxnSpPr>
              <p:spPr bwMode="auto">
                <a:xfrm>
                  <a:off x="1813" y="3309"/>
                  <a:ext cx="179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3" name="Group 58"/>
              <p:cNvGrpSpPr>
                <a:grpSpLocks/>
              </p:cNvGrpSpPr>
              <p:nvPr/>
            </p:nvGrpSpPr>
            <p:grpSpPr bwMode="auto">
              <a:xfrm>
                <a:off x="1992" y="3060"/>
                <a:ext cx="421" cy="294"/>
                <a:chOff x="1992" y="3162"/>
                <a:chExt cx="421" cy="294"/>
              </a:xfrm>
            </p:grpSpPr>
            <p:sp>
              <p:nvSpPr>
                <p:cNvPr id="44126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992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4</a:t>
                  </a:r>
                </a:p>
              </p:txBody>
            </p:sp>
            <p:cxnSp>
              <p:nvCxnSpPr>
                <p:cNvPr id="44127" name="AutoShape 60"/>
                <p:cNvCxnSpPr>
                  <a:cxnSpLocks noChangeShapeType="1"/>
                  <a:stCxn id="44126" idx="3"/>
                  <a:endCxn id="44124" idx="1"/>
                </p:cNvCxnSpPr>
                <p:nvPr/>
              </p:nvCxnSpPr>
              <p:spPr bwMode="auto">
                <a:xfrm>
                  <a:off x="222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4" name="Group 61"/>
              <p:cNvGrpSpPr>
                <a:grpSpLocks/>
              </p:cNvGrpSpPr>
              <p:nvPr/>
            </p:nvGrpSpPr>
            <p:grpSpPr bwMode="auto">
              <a:xfrm>
                <a:off x="2413" y="3060"/>
                <a:ext cx="384" cy="294"/>
                <a:chOff x="2413" y="3162"/>
                <a:chExt cx="384" cy="294"/>
              </a:xfrm>
            </p:grpSpPr>
            <p:sp>
              <p:nvSpPr>
                <p:cNvPr id="44124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2413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8</a:t>
                  </a:r>
                </a:p>
              </p:txBody>
            </p:sp>
            <p:cxnSp>
              <p:nvCxnSpPr>
                <p:cNvPr id="44125" name="AutoShape 63"/>
                <p:cNvCxnSpPr>
                  <a:cxnSpLocks noChangeShapeType="1"/>
                  <a:stCxn id="44124" idx="3"/>
                  <a:endCxn id="44122" idx="1"/>
                </p:cNvCxnSpPr>
                <p:nvPr/>
              </p:nvCxnSpPr>
              <p:spPr bwMode="auto">
                <a:xfrm>
                  <a:off x="2642" y="3309"/>
                  <a:ext cx="155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5" name="Group 64"/>
              <p:cNvGrpSpPr>
                <a:grpSpLocks/>
              </p:cNvGrpSpPr>
              <p:nvPr/>
            </p:nvGrpSpPr>
            <p:grpSpPr bwMode="auto">
              <a:xfrm>
                <a:off x="2797" y="3060"/>
                <a:ext cx="480" cy="294"/>
                <a:chOff x="2797" y="3162"/>
                <a:chExt cx="480" cy="294"/>
              </a:xfrm>
            </p:grpSpPr>
            <p:sp>
              <p:nvSpPr>
                <p:cNvPr id="44122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279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16</a:t>
                  </a:r>
                </a:p>
              </p:txBody>
            </p:sp>
            <p:cxnSp>
              <p:nvCxnSpPr>
                <p:cNvPr id="44123" name="AutoShape 66"/>
                <p:cNvCxnSpPr>
                  <a:cxnSpLocks noChangeShapeType="1"/>
                  <a:stCxn id="44122" idx="3"/>
                  <a:endCxn id="44120" idx="1"/>
                </p:cNvCxnSpPr>
                <p:nvPr/>
              </p:nvCxnSpPr>
              <p:spPr bwMode="auto">
                <a:xfrm>
                  <a:off x="3133" y="3309"/>
                  <a:ext cx="144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6" name="Group 67"/>
              <p:cNvGrpSpPr>
                <a:grpSpLocks/>
              </p:cNvGrpSpPr>
              <p:nvPr/>
            </p:nvGrpSpPr>
            <p:grpSpPr bwMode="auto">
              <a:xfrm>
                <a:off x="3277" y="3066"/>
                <a:ext cx="528" cy="294"/>
                <a:chOff x="3277" y="3162"/>
                <a:chExt cx="528" cy="294"/>
              </a:xfrm>
            </p:grpSpPr>
            <p:sp>
              <p:nvSpPr>
                <p:cNvPr id="44120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327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32</a:t>
                  </a:r>
                </a:p>
              </p:txBody>
            </p:sp>
            <p:cxnSp>
              <p:nvCxnSpPr>
                <p:cNvPr id="44121" name="AutoShape 69"/>
                <p:cNvCxnSpPr>
                  <a:cxnSpLocks noChangeShapeType="1"/>
                  <a:stCxn id="44120" idx="3"/>
                  <a:endCxn id="44118" idx="1"/>
                </p:cNvCxnSpPr>
                <p:nvPr/>
              </p:nvCxnSpPr>
              <p:spPr bwMode="auto">
                <a:xfrm>
                  <a:off x="3613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7" name="Group 70"/>
              <p:cNvGrpSpPr>
                <a:grpSpLocks/>
              </p:cNvGrpSpPr>
              <p:nvPr/>
            </p:nvGrpSpPr>
            <p:grpSpPr bwMode="auto">
              <a:xfrm>
                <a:off x="3805" y="3066"/>
                <a:ext cx="528" cy="294"/>
                <a:chOff x="3805" y="3162"/>
                <a:chExt cx="528" cy="294"/>
              </a:xfrm>
            </p:grpSpPr>
            <p:sp>
              <p:nvSpPr>
                <p:cNvPr id="44118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3805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latin typeface="Arial Unicode MS" charset="0"/>
                    </a:rPr>
                    <a:t>64</a:t>
                  </a:r>
                </a:p>
              </p:txBody>
            </p:sp>
            <p:cxnSp>
              <p:nvCxnSpPr>
                <p:cNvPr id="44119" name="AutoShape 72"/>
                <p:cNvCxnSpPr>
                  <a:cxnSpLocks noChangeShapeType="1"/>
                  <a:stCxn id="44118" idx="3"/>
                  <a:endCxn id="44111" idx="1"/>
                </p:cNvCxnSpPr>
                <p:nvPr/>
              </p:nvCxnSpPr>
              <p:spPr bwMode="auto">
                <a:xfrm>
                  <a:off x="414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chemeClr val="accent2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44091" name="Group 73"/>
            <p:cNvGrpSpPr>
              <a:grpSpLocks/>
            </p:cNvGrpSpPr>
            <p:nvPr/>
          </p:nvGrpSpPr>
          <p:grpSpPr bwMode="auto">
            <a:xfrm>
              <a:off x="1597" y="3600"/>
              <a:ext cx="408" cy="294"/>
              <a:chOff x="1597" y="3498"/>
              <a:chExt cx="408" cy="294"/>
            </a:xfrm>
          </p:grpSpPr>
          <p:sp>
            <p:nvSpPr>
              <p:cNvPr id="44109" name="Text Box 74"/>
              <p:cNvSpPr txBox="1">
                <a:spLocks noChangeArrowheads="1"/>
              </p:cNvSpPr>
              <p:nvPr/>
            </p:nvSpPr>
            <p:spPr bwMode="auto">
              <a:xfrm>
                <a:off x="1597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1</a:t>
                </a:r>
              </a:p>
            </p:txBody>
          </p:sp>
          <p:cxnSp>
            <p:nvCxnSpPr>
              <p:cNvPr id="44110" name="AutoShape 75"/>
              <p:cNvCxnSpPr>
                <a:cxnSpLocks noChangeShapeType="1"/>
                <a:stCxn id="44109" idx="3"/>
                <a:endCxn id="44107" idx="1"/>
              </p:cNvCxnSpPr>
              <p:nvPr/>
            </p:nvCxnSpPr>
            <p:spPr bwMode="auto">
              <a:xfrm>
                <a:off x="1826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2" name="Group 76"/>
            <p:cNvGrpSpPr>
              <a:grpSpLocks/>
            </p:cNvGrpSpPr>
            <p:nvPr/>
          </p:nvGrpSpPr>
          <p:grpSpPr bwMode="auto">
            <a:xfrm>
              <a:off x="2005" y="3600"/>
              <a:ext cx="408" cy="294"/>
              <a:chOff x="2005" y="3498"/>
              <a:chExt cx="408" cy="294"/>
            </a:xfrm>
          </p:grpSpPr>
          <p:sp>
            <p:nvSpPr>
              <p:cNvPr id="44107" name="Text Box 77"/>
              <p:cNvSpPr txBox="1">
                <a:spLocks noChangeArrowheads="1"/>
              </p:cNvSpPr>
              <p:nvPr/>
            </p:nvSpPr>
            <p:spPr bwMode="auto">
              <a:xfrm>
                <a:off x="2005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2</a:t>
                </a:r>
              </a:p>
            </p:txBody>
          </p:sp>
          <p:cxnSp>
            <p:nvCxnSpPr>
              <p:cNvPr id="44108" name="AutoShape 78"/>
              <p:cNvCxnSpPr>
                <a:cxnSpLocks noChangeShapeType="1"/>
                <a:stCxn id="44107" idx="3"/>
                <a:endCxn id="44105" idx="1"/>
              </p:cNvCxnSpPr>
              <p:nvPr/>
            </p:nvCxnSpPr>
            <p:spPr bwMode="auto">
              <a:xfrm>
                <a:off x="2234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3" name="Group 79"/>
            <p:cNvGrpSpPr>
              <a:grpSpLocks/>
            </p:cNvGrpSpPr>
            <p:nvPr/>
          </p:nvGrpSpPr>
          <p:grpSpPr bwMode="auto">
            <a:xfrm>
              <a:off x="2413" y="3606"/>
              <a:ext cx="397" cy="294"/>
              <a:chOff x="2413" y="3498"/>
              <a:chExt cx="397" cy="294"/>
            </a:xfrm>
          </p:grpSpPr>
          <p:sp>
            <p:nvSpPr>
              <p:cNvPr id="44105" name="Text Box 80"/>
              <p:cNvSpPr txBox="1">
                <a:spLocks noChangeArrowheads="1"/>
              </p:cNvSpPr>
              <p:nvPr/>
            </p:nvSpPr>
            <p:spPr bwMode="auto">
              <a:xfrm>
                <a:off x="2413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3</a:t>
                </a:r>
              </a:p>
            </p:txBody>
          </p:sp>
          <p:cxnSp>
            <p:nvCxnSpPr>
              <p:cNvPr id="44106" name="AutoShape 81"/>
              <p:cNvCxnSpPr>
                <a:cxnSpLocks noChangeShapeType="1"/>
                <a:stCxn id="44105" idx="3"/>
                <a:endCxn id="44103" idx="1"/>
              </p:cNvCxnSpPr>
              <p:nvPr/>
            </p:nvCxnSpPr>
            <p:spPr bwMode="auto">
              <a:xfrm>
                <a:off x="2642" y="3645"/>
                <a:ext cx="168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4" name="Group 82"/>
            <p:cNvGrpSpPr>
              <a:grpSpLocks/>
            </p:cNvGrpSpPr>
            <p:nvPr/>
          </p:nvGrpSpPr>
          <p:grpSpPr bwMode="auto">
            <a:xfrm>
              <a:off x="2810" y="3600"/>
              <a:ext cx="382" cy="294"/>
              <a:chOff x="2810" y="3498"/>
              <a:chExt cx="382" cy="294"/>
            </a:xfrm>
          </p:grpSpPr>
          <p:sp>
            <p:nvSpPr>
              <p:cNvPr id="44103" name="Text Box 83"/>
              <p:cNvSpPr txBox="1">
                <a:spLocks noChangeArrowheads="1"/>
              </p:cNvSpPr>
              <p:nvPr/>
            </p:nvSpPr>
            <p:spPr bwMode="auto">
              <a:xfrm>
                <a:off x="2810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5</a:t>
                </a:r>
              </a:p>
            </p:txBody>
          </p:sp>
          <p:cxnSp>
            <p:nvCxnSpPr>
              <p:cNvPr id="44104" name="AutoShape 84"/>
              <p:cNvCxnSpPr>
                <a:cxnSpLocks noChangeShapeType="1"/>
                <a:stCxn id="44103" idx="3"/>
                <a:endCxn id="44101" idx="1"/>
              </p:cNvCxnSpPr>
              <p:nvPr/>
            </p:nvCxnSpPr>
            <p:spPr bwMode="auto">
              <a:xfrm>
                <a:off x="3039" y="3645"/>
                <a:ext cx="153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5" name="Group 85"/>
            <p:cNvGrpSpPr>
              <a:grpSpLocks/>
            </p:cNvGrpSpPr>
            <p:nvPr/>
          </p:nvGrpSpPr>
          <p:grpSpPr bwMode="auto">
            <a:xfrm>
              <a:off x="3192" y="3600"/>
              <a:ext cx="373" cy="294"/>
              <a:chOff x="3192" y="3498"/>
              <a:chExt cx="373" cy="294"/>
            </a:xfrm>
          </p:grpSpPr>
          <p:sp>
            <p:nvSpPr>
              <p:cNvPr id="44101" name="Text Box 86"/>
              <p:cNvSpPr txBox="1">
                <a:spLocks noChangeArrowheads="1"/>
              </p:cNvSpPr>
              <p:nvPr/>
            </p:nvSpPr>
            <p:spPr bwMode="auto">
              <a:xfrm>
                <a:off x="3192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8</a:t>
                </a:r>
              </a:p>
            </p:txBody>
          </p:sp>
          <p:cxnSp>
            <p:nvCxnSpPr>
              <p:cNvPr id="44102" name="AutoShape 87"/>
              <p:cNvCxnSpPr>
                <a:cxnSpLocks noChangeShapeType="1"/>
                <a:stCxn id="44101" idx="3"/>
                <a:endCxn id="44096" idx="1"/>
              </p:cNvCxnSpPr>
              <p:nvPr/>
            </p:nvCxnSpPr>
            <p:spPr bwMode="auto">
              <a:xfrm>
                <a:off x="342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sp>
          <p:nvSpPr>
            <p:cNvPr id="44096" name="Text Box 89"/>
            <p:cNvSpPr txBox="1">
              <a:spLocks noChangeArrowheads="1"/>
            </p:cNvSpPr>
            <p:nvPr/>
          </p:nvSpPr>
          <p:spPr bwMode="auto">
            <a:xfrm>
              <a:off x="3565" y="3600"/>
              <a:ext cx="371" cy="294"/>
            </a:xfrm>
            <a:prstGeom prst="rect">
              <a:avLst/>
            </a:prstGeom>
            <a:noFill/>
            <a:ln w="952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13</a:t>
              </a:r>
            </a:p>
          </p:txBody>
        </p:sp>
        <p:cxnSp>
          <p:nvCxnSpPr>
            <p:cNvPr id="44097" name="AutoShape 90"/>
            <p:cNvCxnSpPr>
              <a:cxnSpLocks noChangeShapeType="1"/>
              <a:stCxn id="44096" idx="3"/>
              <a:endCxn id="44099" idx="1"/>
            </p:cNvCxnSpPr>
            <p:nvPr/>
          </p:nvCxnSpPr>
          <p:spPr bwMode="auto">
            <a:xfrm>
              <a:off x="3936" y="3747"/>
              <a:ext cx="109" cy="0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grpSp>
          <p:nvGrpSpPr>
            <p:cNvPr id="44098" name="Group 91"/>
            <p:cNvGrpSpPr>
              <a:grpSpLocks/>
            </p:cNvGrpSpPr>
            <p:nvPr/>
          </p:nvGrpSpPr>
          <p:grpSpPr bwMode="auto">
            <a:xfrm>
              <a:off x="4045" y="3600"/>
              <a:ext cx="480" cy="294"/>
              <a:chOff x="4045" y="3498"/>
              <a:chExt cx="480" cy="294"/>
            </a:xfrm>
          </p:grpSpPr>
          <p:sp>
            <p:nvSpPr>
              <p:cNvPr id="44099" name="Text Box 92"/>
              <p:cNvSpPr txBox="1">
                <a:spLocks noChangeArrowheads="1"/>
              </p:cNvSpPr>
              <p:nvPr/>
            </p:nvSpPr>
            <p:spPr bwMode="auto">
              <a:xfrm>
                <a:off x="4045" y="3498"/>
                <a:ext cx="336" cy="294"/>
              </a:xfrm>
              <a:prstGeom prst="rect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latin typeface="Arial Unicode MS" charset="0"/>
                  </a:rPr>
                  <a:t>21</a:t>
                </a:r>
              </a:p>
            </p:txBody>
          </p:sp>
          <p:cxnSp>
            <p:nvCxnSpPr>
              <p:cNvPr id="44100" name="AutoShape 93"/>
              <p:cNvCxnSpPr>
                <a:cxnSpLocks noChangeShapeType="1"/>
                <a:stCxn id="44099" idx="3"/>
                <a:endCxn id="44089" idx="1"/>
              </p:cNvCxnSpPr>
              <p:nvPr/>
            </p:nvCxnSpPr>
            <p:spPr bwMode="auto">
              <a:xfrm>
                <a:off x="438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chemeClr val="accent2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</p:grpSp>
      <p:grpSp>
        <p:nvGrpSpPr>
          <p:cNvPr id="44053" name="Group 52"/>
          <p:cNvGrpSpPr>
            <a:grpSpLocks/>
          </p:cNvGrpSpPr>
          <p:nvPr/>
        </p:nvGrpSpPr>
        <p:grpSpPr bwMode="auto">
          <a:xfrm>
            <a:off x="7772400" y="3438525"/>
            <a:ext cx="1168400" cy="914400"/>
            <a:chOff x="4896" y="2172"/>
            <a:chExt cx="736" cy="576"/>
          </a:xfrm>
        </p:grpSpPr>
        <p:sp>
          <p:nvSpPr>
            <p:cNvPr id="44061" name="Text Box 45"/>
            <p:cNvSpPr txBox="1">
              <a:spLocks noChangeArrowheads="1"/>
            </p:cNvSpPr>
            <p:nvPr/>
          </p:nvSpPr>
          <p:spPr bwMode="auto">
            <a:xfrm>
              <a:off x="4896" y="2172"/>
              <a:ext cx="671" cy="2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>
                  <a:latin typeface="Arial Unicode MS" charset="0"/>
                </a:rPr>
                <a:t>Brutus</a:t>
              </a:r>
            </a:p>
          </p:txBody>
        </p:sp>
        <p:sp>
          <p:nvSpPr>
            <p:cNvPr id="44062" name="Text Box 46"/>
            <p:cNvSpPr txBox="1">
              <a:spLocks noChangeArrowheads="1"/>
            </p:cNvSpPr>
            <p:nvPr/>
          </p:nvSpPr>
          <p:spPr bwMode="auto">
            <a:xfrm>
              <a:off x="4896" y="2460"/>
              <a:ext cx="736" cy="288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>
                  <a:latin typeface="Arial Unicode MS" charset="0"/>
                </a:rPr>
                <a:t>Caesar</a:t>
              </a:r>
            </a:p>
          </p:txBody>
        </p:sp>
      </p:grpSp>
      <p:sp>
        <p:nvSpPr>
          <p:cNvPr id="1211439" name="AutoShape 47"/>
          <p:cNvSpPr>
            <a:spLocks noChangeArrowheads="1"/>
          </p:cNvSpPr>
          <p:nvPr/>
        </p:nvSpPr>
        <p:spPr bwMode="auto">
          <a:xfrm rot="10800000">
            <a:off x="1462088" y="3714750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11490" name="Text Box 98"/>
          <p:cNvSpPr txBox="1">
            <a:spLocks noChangeArrowheads="1"/>
          </p:cNvSpPr>
          <p:nvPr/>
        </p:nvSpPr>
        <p:spPr bwMode="auto">
          <a:xfrm>
            <a:off x="381000" y="5221288"/>
            <a:ext cx="81375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solidFill>
                  <a:srgbClr val="C0504D"/>
                </a:solidFill>
              </a:rPr>
              <a:t>If the list lengths are </a:t>
            </a:r>
            <a:r>
              <a:rPr lang="en-US" i="1">
                <a:solidFill>
                  <a:srgbClr val="C0504D"/>
                </a:solidFill>
              </a:rPr>
              <a:t>x</a:t>
            </a:r>
            <a:r>
              <a:rPr lang="en-US">
                <a:solidFill>
                  <a:srgbClr val="C0504D"/>
                </a:solidFill>
              </a:rPr>
              <a:t> and </a:t>
            </a:r>
            <a:r>
              <a:rPr lang="en-US" i="1">
                <a:solidFill>
                  <a:srgbClr val="C0504D"/>
                </a:solidFill>
              </a:rPr>
              <a:t>y</a:t>
            </a:r>
            <a:r>
              <a:rPr lang="en-US">
                <a:solidFill>
                  <a:srgbClr val="C0504D"/>
                </a:solidFill>
              </a:rPr>
              <a:t>, the merge takes O(</a:t>
            </a:r>
            <a:r>
              <a:rPr lang="en-US" i="1">
                <a:solidFill>
                  <a:srgbClr val="C0504D"/>
                </a:solidFill>
              </a:rPr>
              <a:t>x+y</a:t>
            </a:r>
            <a:r>
              <a:rPr lang="en-US">
                <a:solidFill>
                  <a:srgbClr val="C0504D"/>
                </a:solidFill>
              </a:rPr>
              <a:t>)</a:t>
            </a:r>
          </a:p>
          <a:p>
            <a:pPr eaLnBrk="1" hangingPunct="1"/>
            <a:r>
              <a:rPr lang="en-US">
                <a:solidFill>
                  <a:srgbClr val="C0504D"/>
                </a:solidFill>
              </a:rPr>
              <a:t>operations.</a:t>
            </a:r>
          </a:p>
          <a:p>
            <a:pPr eaLnBrk="1" hangingPunct="1"/>
            <a:r>
              <a:rPr lang="en-US" u="sng">
                <a:solidFill>
                  <a:srgbClr val="357E69"/>
                </a:solidFill>
              </a:rPr>
              <a:t>Crucial</a:t>
            </a:r>
            <a:r>
              <a:rPr lang="en-US">
                <a:solidFill>
                  <a:srgbClr val="357E69"/>
                </a:solidFill>
              </a:rPr>
              <a:t>: postings sorted by docID.</a:t>
            </a:r>
          </a:p>
        </p:txBody>
      </p:sp>
      <p:sp>
        <p:nvSpPr>
          <p:cNvPr id="44058" name="TextBox 9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1439" grpId="0" animBg="1"/>
      <p:bldP spid="1211490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merge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Walk through the two postings simultaneously, in time linear in the total number of postings entries</a:t>
            </a:r>
          </a:p>
        </p:txBody>
      </p:sp>
      <p:sp>
        <p:nvSpPr>
          <p:cNvPr id="4403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EB8C8D99-D599-074B-9E49-D39D42FECED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pSp>
        <p:nvGrpSpPr>
          <p:cNvPr id="44037" name="Group 99"/>
          <p:cNvGrpSpPr>
            <a:grpSpLocks/>
          </p:cNvGrpSpPr>
          <p:nvPr/>
        </p:nvGrpSpPr>
        <p:grpSpPr bwMode="auto">
          <a:xfrm>
            <a:off x="2514600" y="3429000"/>
            <a:ext cx="5202238" cy="1009650"/>
            <a:chOff x="1584" y="3264"/>
            <a:chExt cx="3277" cy="636"/>
          </a:xfrm>
        </p:grpSpPr>
        <p:sp>
          <p:nvSpPr>
            <p:cNvPr id="44089" name="Text Box 54"/>
            <p:cNvSpPr txBox="1">
              <a:spLocks noChangeArrowheads="1"/>
            </p:cNvSpPr>
            <p:nvPr/>
          </p:nvSpPr>
          <p:spPr bwMode="auto">
            <a:xfrm>
              <a:off x="4525" y="3600"/>
              <a:ext cx="336" cy="294"/>
            </a:xfrm>
            <a:prstGeom prst="rect">
              <a:avLst/>
            </a:prstGeom>
            <a:noFill/>
            <a:ln w="9525">
              <a:solidFill>
                <a:srgbClr val="C0C0C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B2B2B2"/>
                  </a:solidFill>
                  <a:latin typeface="Arial Unicode MS" charset="0"/>
                </a:rPr>
                <a:t>34</a:t>
              </a:r>
            </a:p>
          </p:txBody>
        </p:sp>
        <p:grpSp>
          <p:nvGrpSpPr>
            <p:cNvPr id="44090" name="Group 96"/>
            <p:cNvGrpSpPr>
              <a:grpSpLocks/>
            </p:cNvGrpSpPr>
            <p:nvPr/>
          </p:nvGrpSpPr>
          <p:grpSpPr bwMode="auto">
            <a:xfrm>
              <a:off x="1584" y="3264"/>
              <a:ext cx="3179" cy="300"/>
              <a:chOff x="1584" y="3060"/>
              <a:chExt cx="3179" cy="300"/>
            </a:xfrm>
          </p:grpSpPr>
          <p:sp>
            <p:nvSpPr>
              <p:cNvPr id="44111" name="Text Box 53"/>
              <p:cNvSpPr txBox="1">
                <a:spLocks noChangeArrowheads="1"/>
              </p:cNvSpPr>
              <p:nvPr/>
            </p:nvSpPr>
            <p:spPr bwMode="auto">
              <a:xfrm>
                <a:off x="4320" y="3060"/>
                <a:ext cx="443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128</a:t>
                </a:r>
              </a:p>
            </p:txBody>
          </p:sp>
          <p:grpSp>
            <p:nvGrpSpPr>
              <p:cNvPr id="44112" name="Group 55"/>
              <p:cNvGrpSpPr>
                <a:grpSpLocks/>
              </p:cNvGrpSpPr>
              <p:nvPr/>
            </p:nvGrpSpPr>
            <p:grpSpPr bwMode="auto">
              <a:xfrm>
                <a:off x="1584" y="3060"/>
                <a:ext cx="408" cy="294"/>
                <a:chOff x="1584" y="3162"/>
                <a:chExt cx="408" cy="294"/>
              </a:xfrm>
            </p:grpSpPr>
            <p:sp>
              <p:nvSpPr>
                <p:cNvPr id="44128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584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2</a:t>
                  </a:r>
                </a:p>
              </p:txBody>
            </p:sp>
            <p:cxnSp>
              <p:nvCxnSpPr>
                <p:cNvPr id="44129" name="AutoShape 57"/>
                <p:cNvCxnSpPr>
                  <a:cxnSpLocks noChangeShapeType="1"/>
                  <a:stCxn id="44128" idx="3"/>
                  <a:endCxn id="44126" idx="1"/>
                </p:cNvCxnSpPr>
                <p:nvPr/>
              </p:nvCxnSpPr>
              <p:spPr bwMode="auto">
                <a:xfrm>
                  <a:off x="1813" y="3309"/>
                  <a:ext cx="179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3" name="Group 58"/>
              <p:cNvGrpSpPr>
                <a:grpSpLocks/>
              </p:cNvGrpSpPr>
              <p:nvPr/>
            </p:nvGrpSpPr>
            <p:grpSpPr bwMode="auto">
              <a:xfrm>
                <a:off x="1992" y="3060"/>
                <a:ext cx="421" cy="294"/>
                <a:chOff x="1992" y="3162"/>
                <a:chExt cx="421" cy="294"/>
              </a:xfrm>
            </p:grpSpPr>
            <p:sp>
              <p:nvSpPr>
                <p:cNvPr id="44126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1992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4</a:t>
                  </a:r>
                </a:p>
              </p:txBody>
            </p:sp>
            <p:cxnSp>
              <p:nvCxnSpPr>
                <p:cNvPr id="44127" name="AutoShape 60"/>
                <p:cNvCxnSpPr>
                  <a:cxnSpLocks noChangeShapeType="1"/>
                  <a:stCxn id="44126" idx="3"/>
                  <a:endCxn id="44124" idx="1"/>
                </p:cNvCxnSpPr>
                <p:nvPr/>
              </p:nvCxnSpPr>
              <p:spPr bwMode="auto">
                <a:xfrm>
                  <a:off x="222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4" name="Group 61"/>
              <p:cNvGrpSpPr>
                <a:grpSpLocks/>
              </p:cNvGrpSpPr>
              <p:nvPr/>
            </p:nvGrpSpPr>
            <p:grpSpPr bwMode="auto">
              <a:xfrm>
                <a:off x="2413" y="3060"/>
                <a:ext cx="384" cy="294"/>
                <a:chOff x="2413" y="3162"/>
                <a:chExt cx="384" cy="294"/>
              </a:xfrm>
            </p:grpSpPr>
            <p:sp>
              <p:nvSpPr>
                <p:cNvPr id="44124" name="Text Box 62"/>
                <p:cNvSpPr txBox="1">
                  <a:spLocks noChangeArrowheads="1"/>
                </p:cNvSpPr>
                <p:nvPr/>
              </p:nvSpPr>
              <p:spPr bwMode="auto">
                <a:xfrm>
                  <a:off x="2413" y="3162"/>
                  <a:ext cx="229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8</a:t>
                  </a:r>
                </a:p>
              </p:txBody>
            </p:sp>
            <p:cxnSp>
              <p:nvCxnSpPr>
                <p:cNvPr id="44125" name="AutoShape 63"/>
                <p:cNvCxnSpPr>
                  <a:cxnSpLocks noChangeShapeType="1"/>
                  <a:stCxn id="44124" idx="3"/>
                  <a:endCxn id="44122" idx="1"/>
                </p:cNvCxnSpPr>
                <p:nvPr/>
              </p:nvCxnSpPr>
              <p:spPr bwMode="auto">
                <a:xfrm>
                  <a:off x="2642" y="3309"/>
                  <a:ext cx="155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5" name="Group 64"/>
              <p:cNvGrpSpPr>
                <a:grpSpLocks/>
              </p:cNvGrpSpPr>
              <p:nvPr/>
            </p:nvGrpSpPr>
            <p:grpSpPr bwMode="auto">
              <a:xfrm>
                <a:off x="2797" y="3060"/>
                <a:ext cx="480" cy="294"/>
                <a:chOff x="2797" y="3162"/>
                <a:chExt cx="480" cy="294"/>
              </a:xfrm>
            </p:grpSpPr>
            <p:sp>
              <p:nvSpPr>
                <p:cNvPr id="44122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279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16</a:t>
                  </a:r>
                </a:p>
              </p:txBody>
            </p:sp>
            <p:cxnSp>
              <p:nvCxnSpPr>
                <p:cNvPr id="44123" name="AutoShape 66"/>
                <p:cNvCxnSpPr>
                  <a:cxnSpLocks noChangeShapeType="1"/>
                  <a:stCxn id="44122" idx="3"/>
                  <a:endCxn id="44120" idx="1"/>
                </p:cNvCxnSpPr>
                <p:nvPr/>
              </p:nvCxnSpPr>
              <p:spPr bwMode="auto">
                <a:xfrm>
                  <a:off x="3133" y="3309"/>
                  <a:ext cx="144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6" name="Group 67"/>
              <p:cNvGrpSpPr>
                <a:grpSpLocks/>
              </p:cNvGrpSpPr>
              <p:nvPr/>
            </p:nvGrpSpPr>
            <p:grpSpPr bwMode="auto">
              <a:xfrm>
                <a:off x="3277" y="3066"/>
                <a:ext cx="528" cy="294"/>
                <a:chOff x="3277" y="3162"/>
                <a:chExt cx="528" cy="294"/>
              </a:xfrm>
            </p:grpSpPr>
            <p:sp>
              <p:nvSpPr>
                <p:cNvPr id="44120" name="Text Box 68"/>
                <p:cNvSpPr txBox="1">
                  <a:spLocks noChangeArrowheads="1"/>
                </p:cNvSpPr>
                <p:nvPr/>
              </p:nvSpPr>
              <p:spPr bwMode="auto">
                <a:xfrm>
                  <a:off x="3277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32</a:t>
                  </a:r>
                </a:p>
              </p:txBody>
            </p:sp>
            <p:cxnSp>
              <p:nvCxnSpPr>
                <p:cNvPr id="44121" name="AutoShape 69"/>
                <p:cNvCxnSpPr>
                  <a:cxnSpLocks noChangeShapeType="1"/>
                  <a:stCxn id="44120" idx="3"/>
                  <a:endCxn id="44118" idx="1"/>
                </p:cNvCxnSpPr>
                <p:nvPr/>
              </p:nvCxnSpPr>
              <p:spPr bwMode="auto">
                <a:xfrm>
                  <a:off x="3613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  <p:grpSp>
            <p:nvGrpSpPr>
              <p:cNvPr id="44117" name="Group 70"/>
              <p:cNvGrpSpPr>
                <a:grpSpLocks/>
              </p:cNvGrpSpPr>
              <p:nvPr/>
            </p:nvGrpSpPr>
            <p:grpSpPr bwMode="auto">
              <a:xfrm>
                <a:off x="3805" y="3066"/>
                <a:ext cx="528" cy="294"/>
                <a:chOff x="3805" y="3162"/>
                <a:chExt cx="528" cy="294"/>
              </a:xfrm>
            </p:grpSpPr>
            <p:sp>
              <p:nvSpPr>
                <p:cNvPr id="44118" name="Text Box 71"/>
                <p:cNvSpPr txBox="1">
                  <a:spLocks noChangeArrowheads="1"/>
                </p:cNvSpPr>
                <p:nvPr/>
              </p:nvSpPr>
              <p:spPr bwMode="auto">
                <a:xfrm>
                  <a:off x="3805" y="3162"/>
                  <a:ext cx="336" cy="294"/>
                </a:xfrm>
                <a:prstGeom prst="rect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ＭＳ Ｐゴシック" charset="0"/>
                      <a:cs typeface="Arial Unicode MS" charset="0"/>
                    </a:defRPr>
                  </a:lvl1pPr>
                  <a:lvl2pPr marL="37931725" indent="-37474525"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2pPr>
                  <a:lvl3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3pPr>
                  <a:lvl4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4pPr>
                  <a:lvl5pPr eaLnBrk="0" hangingPunct="0"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5pPr>
                  <a:lvl6pPr marL="4572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6pPr>
                  <a:lvl7pPr marL="9144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7pPr>
                  <a:lvl8pPr marL="1371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8pPr>
                  <a:lvl9pPr marL="18288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Lucida Sans" charset="0"/>
                      <a:ea typeface="Arial Unicode MS" charset="0"/>
                      <a:cs typeface="Arial Unicode MS" charset="0"/>
                    </a:defRPr>
                  </a:lvl9pPr>
                </a:lstStyle>
                <a:p>
                  <a:pPr eaLnBrk="1" hangingPunct="1"/>
                  <a:r>
                    <a:rPr lang="en-US">
                      <a:solidFill>
                        <a:srgbClr val="B2B2B2"/>
                      </a:solidFill>
                      <a:latin typeface="Arial Unicode MS" charset="0"/>
                    </a:rPr>
                    <a:t>64</a:t>
                  </a:r>
                </a:p>
              </p:txBody>
            </p:sp>
            <p:cxnSp>
              <p:nvCxnSpPr>
                <p:cNvPr id="44119" name="AutoShape 72"/>
                <p:cNvCxnSpPr>
                  <a:cxnSpLocks noChangeShapeType="1"/>
                  <a:stCxn id="44118" idx="3"/>
                  <a:endCxn id="44111" idx="1"/>
                </p:cNvCxnSpPr>
                <p:nvPr/>
              </p:nvCxnSpPr>
              <p:spPr bwMode="auto">
                <a:xfrm>
                  <a:off x="4141" y="3309"/>
                  <a:ext cx="192" cy="0"/>
                </a:xfrm>
                <a:prstGeom prst="straightConnector1">
                  <a:avLst/>
                </a:prstGeom>
                <a:noFill/>
                <a:ln w="9525">
                  <a:solidFill>
                    <a:srgbClr val="C0C0C0"/>
                  </a:solidFill>
                  <a:miter lim="800000"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</p:grpSp>
        </p:grpSp>
        <p:grpSp>
          <p:nvGrpSpPr>
            <p:cNvPr id="44091" name="Group 73"/>
            <p:cNvGrpSpPr>
              <a:grpSpLocks/>
            </p:cNvGrpSpPr>
            <p:nvPr/>
          </p:nvGrpSpPr>
          <p:grpSpPr bwMode="auto">
            <a:xfrm>
              <a:off x="1597" y="3600"/>
              <a:ext cx="408" cy="294"/>
              <a:chOff x="1597" y="3498"/>
              <a:chExt cx="408" cy="294"/>
            </a:xfrm>
          </p:grpSpPr>
          <p:sp>
            <p:nvSpPr>
              <p:cNvPr id="44109" name="Text Box 74"/>
              <p:cNvSpPr txBox="1">
                <a:spLocks noChangeArrowheads="1"/>
              </p:cNvSpPr>
              <p:nvPr/>
            </p:nvSpPr>
            <p:spPr bwMode="auto">
              <a:xfrm>
                <a:off x="1597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1</a:t>
                </a:r>
              </a:p>
            </p:txBody>
          </p:sp>
          <p:cxnSp>
            <p:nvCxnSpPr>
              <p:cNvPr id="44110" name="AutoShape 75"/>
              <p:cNvCxnSpPr>
                <a:cxnSpLocks noChangeShapeType="1"/>
                <a:stCxn id="44109" idx="3"/>
                <a:endCxn id="44107" idx="1"/>
              </p:cNvCxnSpPr>
              <p:nvPr/>
            </p:nvCxnSpPr>
            <p:spPr bwMode="auto">
              <a:xfrm>
                <a:off x="1826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2" name="Group 76"/>
            <p:cNvGrpSpPr>
              <a:grpSpLocks/>
            </p:cNvGrpSpPr>
            <p:nvPr/>
          </p:nvGrpSpPr>
          <p:grpSpPr bwMode="auto">
            <a:xfrm>
              <a:off x="2005" y="3600"/>
              <a:ext cx="408" cy="294"/>
              <a:chOff x="2005" y="3498"/>
              <a:chExt cx="408" cy="294"/>
            </a:xfrm>
          </p:grpSpPr>
          <p:sp>
            <p:nvSpPr>
              <p:cNvPr id="44107" name="Text Box 77"/>
              <p:cNvSpPr txBox="1">
                <a:spLocks noChangeArrowheads="1"/>
              </p:cNvSpPr>
              <p:nvPr/>
            </p:nvSpPr>
            <p:spPr bwMode="auto">
              <a:xfrm>
                <a:off x="2005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2</a:t>
                </a:r>
              </a:p>
            </p:txBody>
          </p:sp>
          <p:cxnSp>
            <p:nvCxnSpPr>
              <p:cNvPr id="44108" name="AutoShape 78"/>
              <p:cNvCxnSpPr>
                <a:cxnSpLocks noChangeShapeType="1"/>
                <a:stCxn id="44107" idx="3"/>
                <a:endCxn id="44105" idx="1"/>
              </p:cNvCxnSpPr>
              <p:nvPr/>
            </p:nvCxnSpPr>
            <p:spPr bwMode="auto">
              <a:xfrm>
                <a:off x="2234" y="3645"/>
                <a:ext cx="179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3" name="Group 79"/>
            <p:cNvGrpSpPr>
              <a:grpSpLocks/>
            </p:cNvGrpSpPr>
            <p:nvPr/>
          </p:nvGrpSpPr>
          <p:grpSpPr bwMode="auto">
            <a:xfrm>
              <a:off x="2413" y="3606"/>
              <a:ext cx="397" cy="294"/>
              <a:chOff x="2413" y="3498"/>
              <a:chExt cx="397" cy="294"/>
            </a:xfrm>
          </p:grpSpPr>
          <p:sp>
            <p:nvSpPr>
              <p:cNvPr id="44105" name="Text Box 80"/>
              <p:cNvSpPr txBox="1">
                <a:spLocks noChangeArrowheads="1"/>
              </p:cNvSpPr>
              <p:nvPr/>
            </p:nvSpPr>
            <p:spPr bwMode="auto">
              <a:xfrm>
                <a:off x="2413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3</a:t>
                </a:r>
              </a:p>
            </p:txBody>
          </p:sp>
          <p:cxnSp>
            <p:nvCxnSpPr>
              <p:cNvPr id="44106" name="AutoShape 81"/>
              <p:cNvCxnSpPr>
                <a:cxnSpLocks noChangeShapeType="1"/>
                <a:stCxn id="44105" idx="3"/>
                <a:endCxn id="44103" idx="1"/>
              </p:cNvCxnSpPr>
              <p:nvPr/>
            </p:nvCxnSpPr>
            <p:spPr bwMode="auto">
              <a:xfrm>
                <a:off x="2642" y="3645"/>
                <a:ext cx="168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4" name="Group 82"/>
            <p:cNvGrpSpPr>
              <a:grpSpLocks/>
            </p:cNvGrpSpPr>
            <p:nvPr/>
          </p:nvGrpSpPr>
          <p:grpSpPr bwMode="auto">
            <a:xfrm>
              <a:off x="2810" y="3600"/>
              <a:ext cx="382" cy="294"/>
              <a:chOff x="2810" y="3498"/>
              <a:chExt cx="382" cy="294"/>
            </a:xfrm>
          </p:grpSpPr>
          <p:sp>
            <p:nvSpPr>
              <p:cNvPr id="44103" name="Text Box 83"/>
              <p:cNvSpPr txBox="1">
                <a:spLocks noChangeArrowheads="1"/>
              </p:cNvSpPr>
              <p:nvPr/>
            </p:nvSpPr>
            <p:spPr bwMode="auto">
              <a:xfrm>
                <a:off x="2810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5</a:t>
                </a:r>
              </a:p>
            </p:txBody>
          </p:sp>
          <p:cxnSp>
            <p:nvCxnSpPr>
              <p:cNvPr id="44104" name="AutoShape 84"/>
              <p:cNvCxnSpPr>
                <a:cxnSpLocks noChangeShapeType="1"/>
                <a:stCxn id="44103" idx="3"/>
                <a:endCxn id="44101" idx="1"/>
              </p:cNvCxnSpPr>
              <p:nvPr/>
            </p:nvCxnSpPr>
            <p:spPr bwMode="auto">
              <a:xfrm>
                <a:off x="3039" y="3645"/>
                <a:ext cx="153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grpSp>
          <p:nvGrpSpPr>
            <p:cNvPr id="44095" name="Group 85"/>
            <p:cNvGrpSpPr>
              <a:grpSpLocks/>
            </p:cNvGrpSpPr>
            <p:nvPr/>
          </p:nvGrpSpPr>
          <p:grpSpPr bwMode="auto">
            <a:xfrm>
              <a:off x="3192" y="3600"/>
              <a:ext cx="373" cy="294"/>
              <a:chOff x="3192" y="3498"/>
              <a:chExt cx="373" cy="294"/>
            </a:xfrm>
          </p:grpSpPr>
          <p:sp>
            <p:nvSpPr>
              <p:cNvPr id="44101" name="Text Box 86"/>
              <p:cNvSpPr txBox="1">
                <a:spLocks noChangeArrowheads="1"/>
              </p:cNvSpPr>
              <p:nvPr/>
            </p:nvSpPr>
            <p:spPr bwMode="auto">
              <a:xfrm>
                <a:off x="3192" y="3498"/>
                <a:ext cx="229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8</a:t>
                </a:r>
              </a:p>
            </p:txBody>
          </p:sp>
          <p:cxnSp>
            <p:nvCxnSpPr>
              <p:cNvPr id="44102" name="AutoShape 87"/>
              <p:cNvCxnSpPr>
                <a:cxnSpLocks noChangeShapeType="1"/>
                <a:stCxn id="44101" idx="3"/>
                <a:endCxn id="44096" idx="1"/>
              </p:cNvCxnSpPr>
              <p:nvPr/>
            </p:nvCxnSpPr>
            <p:spPr bwMode="auto">
              <a:xfrm>
                <a:off x="342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sp>
          <p:nvSpPr>
            <p:cNvPr id="44096" name="Text Box 89"/>
            <p:cNvSpPr txBox="1">
              <a:spLocks noChangeArrowheads="1"/>
            </p:cNvSpPr>
            <p:nvPr/>
          </p:nvSpPr>
          <p:spPr bwMode="auto">
            <a:xfrm>
              <a:off x="3565" y="3600"/>
              <a:ext cx="371" cy="294"/>
            </a:xfrm>
            <a:prstGeom prst="rect">
              <a:avLst/>
            </a:prstGeom>
            <a:noFill/>
            <a:ln w="9525">
              <a:solidFill>
                <a:srgbClr val="C0C0C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B2B2B2"/>
                  </a:solidFill>
                  <a:latin typeface="Arial Unicode MS" charset="0"/>
                </a:rPr>
                <a:t>13</a:t>
              </a:r>
            </a:p>
          </p:txBody>
        </p:sp>
        <p:cxnSp>
          <p:nvCxnSpPr>
            <p:cNvPr id="44097" name="AutoShape 90"/>
            <p:cNvCxnSpPr>
              <a:cxnSpLocks noChangeShapeType="1"/>
              <a:stCxn id="44096" idx="3"/>
              <a:endCxn id="44099" idx="1"/>
            </p:cNvCxnSpPr>
            <p:nvPr/>
          </p:nvCxnSpPr>
          <p:spPr bwMode="auto">
            <a:xfrm>
              <a:off x="3936" y="3747"/>
              <a:ext cx="109" cy="0"/>
            </a:xfrm>
            <a:prstGeom prst="straightConnector1">
              <a:avLst/>
            </a:prstGeom>
            <a:noFill/>
            <a:ln w="9525">
              <a:solidFill>
                <a:srgbClr val="C0C0C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grpSp>
          <p:nvGrpSpPr>
            <p:cNvPr id="44098" name="Group 91"/>
            <p:cNvGrpSpPr>
              <a:grpSpLocks/>
            </p:cNvGrpSpPr>
            <p:nvPr/>
          </p:nvGrpSpPr>
          <p:grpSpPr bwMode="auto">
            <a:xfrm>
              <a:off x="4045" y="3600"/>
              <a:ext cx="480" cy="294"/>
              <a:chOff x="4045" y="3498"/>
              <a:chExt cx="480" cy="294"/>
            </a:xfrm>
          </p:grpSpPr>
          <p:sp>
            <p:nvSpPr>
              <p:cNvPr id="44099" name="Text Box 92"/>
              <p:cNvSpPr txBox="1">
                <a:spLocks noChangeArrowheads="1"/>
              </p:cNvSpPr>
              <p:nvPr/>
            </p:nvSpPr>
            <p:spPr bwMode="auto">
              <a:xfrm>
                <a:off x="4045" y="3498"/>
                <a:ext cx="336" cy="294"/>
              </a:xfrm>
              <a:prstGeom prst="rect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ＭＳ Ｐゴシック" charset="0"/>
                    <a:cs typeface="Arial Unicode MS" charset="0"/>
                  </a:defRPr>
                </a:lvl1pPr>
                <a:lvl2pPr marL="37931725" indent="-37474525"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2pPr>
                <a:lvl3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3pPr>
                <a:lvl4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4pPr>
                <a:lvl5pPr eaLnBrk="0" hangingPunct="0"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charset="0"/>
                    <a:ea typeface="Arial Unicode MS" charset="0"/>
                    <a:cs typeface="Arial Unicode MS" charset="0"/>
                  </a:defRPr>
                </a:lvl9pPr>
              </a:lstStyle>
              <a:p>
                <a:pPr eaLnBrk="1" hangingPunct="1"/>
                <a:r>
                  <a:rPr lang="en-US">
                    <a:solidFill>
                      <a:srgbClr val="B2B2B2"/>
                    </a:solidFill>
                    <a:latin typeface="Arial Unicode MS" charset="0"/>
                  </a:rPr>
                  <a:t>21</a:t>
                </a:r>
              </a:p>
            </p:txBody>
          </p:sp>
          <p:cxnSp>
            <p:nvCxnSpPr>
              <p:cNvPr id="44100" name="AutoShape 93"/>
              <p:cNvCxnSpPr>
                <a:cxnSpLocks noChangeShapeType="1"/>
                <a:stCxn id="44099" idx="3"/>
                <a:endCxn id="44089" idx="1"/>
              </p:cNvCxnSpPr>
              <p:nvPr/>
            </p:nvCxnSpPr>
            <p:spPr bwMode="auto">
              <a:xfrm>
                <a:off x="4381" y="3645"/>
                <a:ext cx="144" cy="0"/>
              </a:xfrm>
              <a:prstGeom prst="straightConnector1">
                <a:avLst/>
              </a:prstGeom>
              <a:noFill/>
              <a:ln w="9525">
                <a:solidFill>
                  <a:srgbClr val="C0C0C0"/>
                </a:solidFill>
                <a:miter lim="800000"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</p:grpSp>
      <p:sp>
        <p:nvSpPr>
          <p:cNvPr id="1211396" name="Text Box 4"/>
          <p:cNvSpPr txBox="1">
            <a:spLocks noChangeArrowheads="1"/>
          </p:cNvSpPr>
          <p:nvPr/>
        </p:nvSpPr>
        <p:spPr bwMode="auto">
          <a:xfrm>
            <a:off x="6878638" y="3429000"/>
            <a:ext cx="703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 Unicode MS" charset="0"/>
              </a:rPr>
              <a:t>128</a:t>
            </a:r>
          </a:p>
        </p:txBody>
      </p:sp>
      <p:sp>
        <p:nvSpPr>
          <p:cNvPr id="1211397" name="Text Box 5"/>
          <p:cNvSpPr txBox="1">
            <a:spLocks noChangeArrowheads="1"/>
          </p:cNvSpPr>
          <p:nvPr/>
        </p:nvSpPr>
        <p:spPr bwMode="auto">
          <a:xfrm>
            <a:off x="7183438" y="3962400"/>
            <a:ext cx="5334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 Unicode MS" charset="0"/>
              </a:rPr>
              <a:t>34</a:t>
            </a:r>
          </a:p>
        </p:txBody>
      </p:sp>
      <p:grpSp>
        <p:nvGrpSpPr>
          <p:cNvPr id="16" name="Group 6"/>
          <p:cNvGrpSpPr>
            <a:grpSpLocks/>
          </p:cNvGrpSpPr>
          <p:nvPr/>
        </p:nvGrpSpPr>
        <p:grpSpPr bwMode="auto">
          <a:xfrm>
            <a:off x="2514600" y="3429000"/>
            <a:ext cx="647700" cy="466725"/>
            <a:chOff x="1584" y="3162"/>
            <a:chExt cx="408" cy="294"/>
          </a:xfrm>
        </p:grpSpPr>
        <p:sp>
          <p:nvSpPr>
            <p:cNvPr id="44087" name="Text Box 7"/>
            <p:cNvSpPr txBox="1">
              <a:spLocks noChangeArrowheads="1"/>
            </p:cNvSpPr>
            <p:nvPr/>
          </p:nvSpPr>
          <p:spPr bwMode="auto">
            <a:xfrm>
              <a:off x="1584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</a:t>
              </a:r>
            </a:p>
          </p:txBody>
        </p:sp>
        <p:cxnSp>
          <p:nvCxnSpPr>
            <p:cNvPr id="44088" name="AutoShape 8"/>
            <p:cNvCxnSpPr>
              <a:cxnSpLocks noChangeShapeType="1"/>
              <a:stCxn id="44087" idx="3"/>
              <a:endCxn id="44085" idx="1"/>
            </p:cNvCxnSpPr>
            <p:nvPr/>
          </p:nvCxnSpPr>
          <p:spPr bwMode="auto">
            <a:xfrm>
              <a:off x="1813" y="3309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17" name="Group 9"/>
          <p:cNvGrpSpPr>
            <a:grpSpLocks/>
          </p:cNvGrpSpPr>
          <p:nvPr/>
        </p:nvGrpSpPr>
        <p:grpSpPr bwMode="auto">
          <a:xfrm>
            <a:off x="3162300" y="3429000"/>
            <a:ext cx="668338" cy="466725"/>
            <a:chOff x="1992" y="3162"/>
            <a:chExt cx="421" cy="294"/>
          </a:xfrm>
        </p:grpSpPr>
        <p:sp>
          <p:nvSpPr>
            <p:cNvPr id="44085" name="Text Box 10"/>
            <p:cNvSpPr txBox="1">
              <a:spLocks noChangeArrowheads="1"/>
            </p:cNvSpPr>
            <p:nvPr/>
          </p:nvSpPr>
          <p:spPr bwMode="auto">
            <a:xfrm>
              <a:off x="1992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4</a:t>
              </a:r>
            </a:p>
          </p:txBody>
        </p:sp>
        <p:cxnSp>
          <p:nvCxnSpPr>
            <p:cNvPr id="44086" name="AutoShape 11"/>
            <p:cNvCxnSpPr>
              <a:cxnSpLocks noChangeShapeType="1"/>
              <a:stCxn id="44085" idx="3"/>
              <a:endCxn id="44083" idx="1"/>
            </p:cNvCxnSpPr>
            <p:nvPr/>
          </p:nvCxnSpPr>
          <p:spPr bwMode="auto">
            <a:xfrm>
              <a:off x="222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18" name="Group 12"/>
          <p:cNvGrpSpPr>
            <a:grpSpLocks/>
          </p:cNvGrpSpPr>
          <p:nvPr/>
        </p:nvGrpSpPr>
        <p:grpSpPr bwMode="auto">
          <a:xfrm>
            <a:off x="3830638" y="3429000"/>
            <a:ext cx="609600" cy="466725"/>
            <a:chOff x="2413" y="3162"/>
            <a:chExt cx="384" cy="294"/>
          </a:xfrm>
        </p:grpSpPr>
        <p:sp>
          <p:nvSpPr>
            <p:cNvPr id="44083" name="Text Box 13"/>
            <p:cNvSpPr txBox="1">
              <a:spLocks noChangeArrowheads="1"/>
            </p:cNvSpPr>
            <p:nvPr/>
          </p:nvSpPr>
          <p:spPr bwMode="auto">
            <a:xfrm>
              <a:off x="2413" y="3162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8</a:t>
              </a:r>
            </a:p>
          </p:txBody>
        </p:sp>
        <p:cxnSp>
          <p:nvCxnSpPr>
            <p:cNvPr id="44084" name="AutoShape 14"/>
            <p:cNvCxnSpPr>
              <a:cxnSpLocks noChangeShapeType="1"/>
              <a:stCxn id="44083" idx="3"/>
              <a:endCxn id="44081" idx="1"/>
            </p:cNvCxnSpPr>
            <p:nvPr/>
          </p:nvCxnSpPr>
          <p:spPr bwMode="auto">
            <a:xfrm>
              <a:off x="2642" y="3309"/>
              <a:ext cx="15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19" name="Group 15"/>
          <p:cNvGrpSpPr>
            <a:grpSpLocks/>
          </p:cNvGrpSpPr>
          <p:nvPr/>
        </p:nvGrpSpPr>
        <p:grpSpPr bwMode="auto">
          <a:xfrm>
            <a:off x="4440238" y="3429000"/>
            <a:ext cx="762000" cy="466725"/>
            <a:chOff x="2797" y="3162"/>
            <a:chExt cx="480" cy="294"/>
          </a:xfrm>
        </p:grpSpPr>
        <p:sp>
          <p:nvSpPr>
            <p:cNvPr id="44081" name="Text Box 16"/>
            <p:cNvSpPr txBox="1">
              <a:spLocks noChangeArrowheads="1"/>
            </p:cNvSpPr>
            <p:nvPr/>
          </p:nvSpPr>
          <p:spPr bwMode="auto">
            <a:xfrm>
              <a:off x="279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16</a:t>
              </a:r>
            </a:p>
          </p:txBody>
        </p:sp>
        <p:cxnSp>
          <p:nvCxnSpPr>
            <p:cNvPr id="44082" name="AutoShape 17"/>
            <p:cNvCxnSpPr>
              <a:cxnSpLocks noChangeShapeType="1"/>
              <a:stCxn id="44081" idx="3"/>
              <a:endCxn id="44079" idx="1"/>
            </p:cNvCxnSpPr>
            <p:nvPr/>
          </p:nvCxnSpPr>
          <p:spPr bwMode="auto">
            <a:xfrm>
              <a:off x="3133" y="3309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0" name="Group 18"/>
          <p:cNvGrpSpPr>
            <a:grpSpLocks/>
          </p:cNvGrpSpPr>
          <p:nvPr/>
        </p:nvGrpSpPr>
        <p:grpSpPr bwMode="auto">
          <a:xfrm>
            <a:off x="5202238" y="3429000"/>
            <a:ext cx="838200" cy="466725"/>
            <a:chOff x="3277" y="3162"/>
            <a:chExt cx="528" cy="294"/>
          </a:xfrm>
        </p:grpSpPr>
        <p:sp>
          <p:nvSpPr>
            <p:cNvPr id="44079" name="Text Box 19"/>
            <p:cNvSpPr txBox="1">
              <a:spLocks noChangeArrowheads="1"/>
            </p:cNvSpPr>
            <p:nvPr/>
          </p:nvSpPr>
          <p:spPr bwMode="auto">
            <a:xfrm>
              <a:off x="3277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32</a:t>
              </a:r>
            </a:p>
          </p:txBody>
        </p:sp>
        <p:cxnSp>
          <p:nvCxnSpPr>
            <p:cNvPr id="44080" name="AutoShape 20"/>
            <p:cNvCxnSpPr>
              <a:cxnSpLocks noChangeShapeType="1"/>
              <a:stCxn id="44079" idx="3"/>
              <a:endCxn id="44077" idx="1"/>
            </p:cNvCxnSpPr>
            <p:nvPr/>
          </p:nvCxnSpPr>
          <p:spPr bwMode="auto">
            <a:xfrm>
              <a:off x="3613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040438" y="3429000"/>
            <a:ext cx="838200" cy="466725"/>
            <a:chOff x="3805" y="3162"/>
            <a:chExt cx="528" cy="294"/>
          </a:xfrm>
        </p:grpSpPr>
        <p:sp>
          <p:nvSpPr>
            <p:cNvPr id="44077" name="Text Box 22"/>
            <p:cNvSpPr txBox="1">
              <a:spLocks noChangeArrowheads="1"/>
            </p:cNvSpPr>
            <p:nvPr/>
          </p:nvSpPr>
          <p:spPr bwMode="auto">
            <a:xfrm>
              <a:off x="3805" y="3162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64</a:t>
              </a:r>
            </a:p>
          </p:txBody>
        </p:sp>
        <p:cxnSp>
          <p:nvCxnSpPr>
            <p:cNvPr id="44078" name="AutoShape 23"/>
            <p:cNvCxnSpPr>
              <a:cxnSpLocks noChangeShapeType="1"/>
              <a:stCxn id="44077" idx="3"/>
              <a:endCxn id="1211396" idx="1"/>
            </p:cNvCxnSpPr>
            <p:nvPr/>
          </p:nvCxnSpPr>
          <p:spPr bwMode="auto">
            <a:xfrm>
              <a:off x="4141" y="3309"/>
              <a:ext cx="192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2" name="Group 24"/>
          <p:cNvGrpSpPr>
            <a:grpSpLocks/>
          </p:cNvGrpSpPr>
          <p:nvPr/>
        </p:nvGrpSpPr>
        <p:grpSpPr bwMode="auto">
          <a:xfrm>
            <a:off x="2535238" y="3962400"/>
            <a:ext cx="647700" cy="466725"/>
            <a:chOff x="1597" y="3498"/>
            <a:chExt cx="408" cy="294"/>
          </a:xfrm>
        </p:grpSpPr>
        <p:sp>
          <p:nvSpPr>
            <p:cNvPr id="44075" name="Text Box 25"/>
            <p:cNvSpPr txBox="1">
              <a:spLocks noChangeArrowheads="1"/>
            </p:cNvSpPr>
            <p:nvPr/>
          </p:nvSpPr>
          <p:spPr bwMode="auto">
            <a:xfrm>
              <a:off x="1597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</a:t>
              </a:r>
            </a:p>
          </p:txBody>
        </p:sp>
        <p:cxnSp>
          <p:nvCxnSpPr>
            <p:cNvPr id="44076" name="AutoShape 26"/>
            <p:cNvCxnSpPr>
              <a:cxnSpLocks noChangeShapeType="1"/>
              <a:stCxn id="44075" idx="3"/>
              <a:endCxn id="44073" idx="1"/>
            </p:cNvCxnSpPr>
            <p:nvPr/>
          </p:nvCxnSpPr>
          <p:spPr bwMode="auto">
            <a:xfrm>
              <a:off x="1826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3" name="Group 27"/>
          <p:cNvGrpSpPr>
            <a:grpSpLocks/>
          </p:cNvGrpSpPr>
          <p:nvPr/>
        </p:nvGrpSpPr>
        <p:grpSpPr bwMode="auto">
          <a:xfrm>
            <a:off x="3182938" y="3962400"/>
            <a:ext cx="647700" cy="466725"/>
            <a:chOff x="2005" y="3498"/>
            <a:chExt cx="408" cy="294"/>
          </a:xfrm>
        </p:grpSpPr>
        <p:sp>
          <p:nvSpPr>
            <p:cNvPr id="44073" name="Text Box 28"/>
            <p:cNvSpPr txBox="1">
              <a:spLocks noChangeArrowheads="1"/>
            </p:cNvSpPr>
            <p:nvPr/>
          </p:nvSpPr>
          <p:spPr bwMode="auto">
            <a:xfrm>
              <a:off x="2005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</a:t>
              </a:r>
            </a:p>
          </p:txBody>
        </p:sp>
        <p:cxnSp>
          <p:nvCxnSpPr>
            <p:cNvPr id="44074" name="AutoShape 29"/>
            <p:cNvCxnSpPr>
              <a:cxnSpLocks noChangeShapeType="1"/>
              <a:stCxn id="44073" idx="3"/>
              <a:endCxn id="44071" idx="1"/>
            </p:cNvCxnSpPr>
            <p:nvPr/>
          </p:nvCxnSpPr>
          <p:spPr bwMode="auto">
            <a:xfrm>
              <a:off x="2234" y="3645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4" name="Group 30"/>
          <p:cNvGrpSpPr>
            <a:grpSpLocks/>
          </p:cNvGrpSpPr>
          <p:nvPr/>
        </p:nvGrpSpPr>
        <p:grpSpPr bwMode="auto">
          <a:xfrm>
            <a:off x="3830638" y="3962400"/>
            <a:ext cx="630237" cy="466725"/>
            <a:chOff x="2413" y="3498"/>
            <a:chExt cx="397" cy="294"/>
          </a:xfrm>
        </p:grpSpPr>
        <p:sp>
          <p:nvSpPr>
            <p:cNvPr id="44071" name="Text Box 31"/>
            <p:cNvSpPr txBox="1">
              <a:spLocks noChangeArrowheads="1"/>
            </p:cNvSpPr>
            <p:nvPr/>
          </p:nvSpPr>
          <p:spPr bwMode="auto">
            <a:xfrm>
              <a:off x="2413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3</a:t>
              </a:r>
            </a:p>
          </p:txBody>
        </p:sp>
        <p:cxnSp>
          <p:nvCxnSpPr>
            <p:cNvPr id="44072" name="AutoShape 32"/>
            <p:cNvCxnSpPr>
              <a:cxnSpLocks noChangeShapeType="1"/>
              <a:stCxn id="44071" idx="3"/>
              <a:endCxn id="44069" idx="1"/>
            </p:cNvCxnSpPr>
            <p:nvPr/>
          </p:nvCxnSpPr>
          <p:spPr bwMode="auto">
            <a:xfrm>
              <a:off x="2642" y="3645"/>
              <a:ext cx="168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5" name="Group 33"/>
          <p:cNvGrpSpPr>
            <a:grpSpLocks/>
          </p:cNvGrpSpPr>
          <p:nvPr/>
        </p:nvGrpSpPr>
        <p:grpSpPr bwMode="auto">
          <a:xfrm>
            <a:off x="4460875" y="3962400"/>
            <a:ext cx="606425" cy="466725"/>
            <a:chOff x="2810" y="3498"/>
            <a:chExt cx="382" cy="294"/>
          </a:xfrm>
        </p:grpSpPr>
        <p:sp>
          <p:nvSpPr>
            <p:cNvPr id="44069" name="Text Box 34"/>
            <p:cNvSpPr txBox="1">
              <a:spLocks noChangeArrowheads="1"/>
            </p:cNvSpPr>
            <p:nvPr/>
          </p:nvSpPr>
          <p:spPr bwMode="auto">
            <a:xfrm>
              <a:off x="2810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5</a:t>
              </a:r>
            </a:p>
          </p:txBody>
        </p:sp>
        <p:cxnSp>
          <p:nvCxnSpPr>
            <p:cNvPr id="44070" name="AutoShape 35"/>
            <p:cNvCxnSpPr>
              <a:cxnSpLocks noChangeShapeType="1"/>
              <a:stCxn id="44069" idx="3"/>
              <a:endCxn id="44067" idx="1"/>
            </p:cNvCxnSpPr>
            <p:nvPr/>
          </p:nvCxnSpPr>
          <p:spPr bwMode="auto">
            <a:xfrm>
              <a:off x="3039" y="3645"/>
              <a:ext cx="153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6" name="Group 36"/>
          <p:cNvGrpSpPr>
            <a:grpSpLocks/>
          </p:cNvGrpSpPr>
          <p:nvPr/>
        </p:nvGrpSpPr>
        <p:grpSpPr bwMode="auto">
          <a:xfrm>
            <a:off x="5067300" y="3962400"/>
            <a:ext cx="592138" cy="466725"/>
            <a:chOff x="3192" y="3498"/>
            <a:chExt cx="373" cy="294"/>
          </a:xfrm>
        </p:grpSpPr>
        <p:sp>
          <p:nvSpPr>
            <p:cNvPr id="44067" name="Text Box 37"/>
            <p:cNvSpPr txBox="1">
              <a:spLocks noChangeArrowheads="1"/>
            </p:cNvSpPr>
            <p:nvPr/>
          </p:nvSpPr>
          <p:spPr bwMode="auto">
            <a:xfrm>
              <a:off x="3192" y="3498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8</a:t>
              </a:r>
            </a:p>
          </p:txBody>
        </p:sp>
        <p:cxnSp>
          <p:nvCxnSpPr>
            <p:cNvPr id="44068" name="AutoShape 38"/>
            <p:cNvCxnSpPr>
              <a:cxnSpLocks noChangeShapeType="1"/>
              <a:stCxn id="44067" idx="3"/>
              <a:endCxn id="44065" idx="1"/>
            </p:cNvCxnSpPr>
            <p:nvPr/>
          </p:nvCxnSpPr>
          <p:spPr bwMode="auto">
            <a:xfrm>
              <a:off x="342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7" name="Group 100"/>
          <p:cNvGrpSpPr>
            <a:grpSpLocks/>
          </p:cNvGrpSpPr>
          <p:nvPr/>
        </p:nvGrpSpPr>
        <p:grpSpPr bwMode="auto">
          <a:xfrm>
            <a:off x="5659438" y="3962400"/>
            <a:ext cx="762000" cy="466725"/>
            <a:chOff x="3565" y="2496"/>
            <a:chExt cx="480" cy="294"/>
          </a:xfrm>
        </p:grpSpPr>
        <p:sp>
          <p:nvSpPr>
            <p:cNvPr id="44065" name="Text Box 40"/>
            <p:cNvSpPr txBox="1">
              <a:spLocks noChangeArrowheads="1"/>
            </p:cNvSpPr>
            <p:nvPr/>
          </p:nvSpPr>
          <p:spPr bwMode="auto">
            <a:xfrm>
              <a:off x="3565" y="2496"/>
              <a:ext cx="371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13</a:t>
              </a:r>
            </a:p>
          </p:txBody>
        </p:sp>
        <p:cxnSp>
          <p:nvCxnSpPr>
            <p:cNvPr id="44066" name="AutoShape 41"/>
            <p:cNvCxnSpPr>
              <a:cxnSpLocks noChangeShapeType="1"/>
              <a:stCxn id="44065" idx="3"/>
              <a:endCxn id="44063" idx="1"/>
            </p:cNvCxnSpPr>
            <p:nvPr/>
          </p:nvCxnSpPr>
          <p:spPr bwMode="auto">
            <a:xfrm>
              <a:off x="3936" y="2643"/>
              <a:ext cx="10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28" name="Group 42"/>
          <p:cNvGrpSpPr>
            <a:grpSpLocks/>
          </p:cNvGrpSpPr>
          <p:nvPr/>
        </p:nvGrpSpPr>
        <p:grpSpPr bwMode="auto">
          <a:xfrm>
            <a:off x="6421438" y="3962400"/>
            <a:ext cx="762000" cy="466725"/>
            <a:chOff x="4045" y="3498"/>
            <a:chExt cx="480" cy="294"/>
          </a:xfrm>
        </p:grpSpPr>
        <p:sp>
          <p:nvSpPr>
            <p:cNvPr id="44063" name="Text Box 43"/>
            <p:cNvSpPr txBox="1">
              <a:spLocks noChangeArrowheads="1"/>
            </p:cNvSpPr>
            <p:nvPr/>
          </p:nvSpPr>
          <p:spPr bwMode="auto">
            <a:xfrm>
              <a:off x="4045" y="3498"/>
              <a:ext cx="336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21</a:t>
              </a:r>
            </a:p>
          </p:txBody>
        </p:sp>
        <p:cxnSp>
          <p:nvCxnSpPr>
            <p:cNvPr id="44064" name="AutoShape 44"/>
            <p:cNvCxnSpPr>
              <a:cxnSpLocks noChangeShapeType="1"/>
              <a:stCxn id="44063" idx="3"/>
              <a:endCxn id="1211397" idx="1"/>
            </p:cNvCxnSpPr>
            <p:nvPr/>
          </p:nvCxnSpPr>
          <p:spPr bwMode="auto">
            <a:xfrm>
              <a:off x="4381" y="3645"/>
              <a:ext cx="144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4053" name="Group 52"/>
          <p:cNvGrpSpPr>
            <a:grpSpLocks/>
          </p:cNvGrpSpPr>
          <p:nvPr/>
        </p:nvGrpSpPr>
        <p:grpSpPr bwMode="auto">
          <a:xfrm>
            <a:off x="7772400" y="3438525"/>
            <a:ext cx="1168400" cy="914400"/>
            <a:chOff x="4896" y="2172"/>
            <a:chExt cx="736" cy="576"/>
          </a:xfrm>
        </p:grpSpPr>
        <p:sp>
          <p:nvSpPr>
            <p:cNvPr id="44061" name="Text Box 45"/>
            <p:cNvSpPr txBox="1">
              <a:spLocks noChangeArrowheads="1"/>
            </p:cNvSpPr>
            <p:nvPr/>
          </p:nvSpPr>
          <p:spPr bwMode="auto">
            <a:xfrm>
              <a:off x="4896" y="2172"/>
              <a:ext cx="67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>
                  <a:latin typeface="Arial Unicode MS" charset="0"/>
                </a:rPr>
                <a:t>Brutus</a:t>
              </a:r>
            </a:p>
          </p:txBody>
        </p:sp>
        <p:sp>
          <p:nvSpPr>
            <p:cNvPr id="44062" name="Text Box 46"/>
            <p:cNvSpPr txBox="1">
              <a:spLocks noChangeArrowheads="1"/>
            </p:cNvSpPr>
            <p:nvPr/>
          </p:nvSpPr>
          <p:spPr bwMode="auto">
            <a:xfrm>
              <a:off x="4896" y="2460"/>
              <a:ext cx="73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 b="1" i="1">
                  <a:latin typeface="Arial Unicode MS" charset="0"/>
                </a:rPr>
                <a:t>Caesar</a:t>
              </a:r>
            </a:p>
          </p:txBody>
        </p:sp>
      </p:grpSp>
      <p:sp>
        <p:nvSpPr>
          <p:cNvPr id="1211439" name="AutoShape 47"/>
          <p:cNvSpPr>
            <a:spLocks noChangeArrowheads="1"/>
          </p:cNvSpPr>
          <p:nvPr/>
        </p:nvSpPr>
        <p:spPr bwMode="auto">
          <a:xfrm rot="10800000">
            <a:off x="1462088" y="3714750"/>
            <a:ext cx="976312" cy="485775"/>
          </a:xfrm>
          <a:prstGeom prst="notchedRightArrow">
            <a:avLst>
              <a:gd name="adj1" fmla="val 50000"/>
              <a:gd name="adj2" fmla="val 50245"/>
            </a:avLst>
          </a:prstGeom>
          <a:solidFill>
            <a:srgbClr val="C0504D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11440" name="Text Box 48"/>
          <p:cNvSpPr txBox="1">
            <a:spLocks noChangeArrowheads="1"/>
          </p:cNvSpPr>
          <p:nvPr/>
        </p:nvSpPr>
        <p:spPr bwMode="auto">
          <a:xfrm>
            <a:off x="228600" y="3733800"/>
            <a:ext cx="36353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Arial Unicode MS" charset="0"/>
              </a:rPr>
              <a:t>2</a:t>
            </a:r>
          </a:p>
        </p:txBody>
      </p:sp>
      <p:grpSp>
        <p:nvGrpSpPr>
          <p:cNvPr id="30" name="Group 49"/>
          <p:cNvGrpSpPr>
            <a:grpSpLocks/>
          </p:cNvGrpSpPr>
          <p:nvPr/>
        </p:nvGrpSpPr>
        <p:grpSpPr bwMode="auto">
          <a:xfrm>
            <a:off x="592138" y="3743325"/>
            <a:ext cx="627062" cy="466725"/>
            <a:chOff x="373" y="3360"/>
            <a:chExt cx="395" cy="294"/>
          </a:xfrm>
        </p:grpSpPr>
        <p:cxnSp>
          <p:nvCxnSpPr>
            <p:cNvPr id="44059" name="AutoShape 50"/>
            <p:cNvCxnSpPr>
              <a:cxnSpLocks noChangeShapeType="1"/>
              <a:stCxn id="1211440" idx="3"/>
            </p:cNvCxnSpPr>
            <p:nvPr/>
          </p:nvCxnSpPr>
          <p:spPr bwMode="auto">
            <a:xfrm>
              <a:off x="373" y="3501"/>
              <a:ext cx="179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44060" name="Text Box 51"/>
            <p:cNvSpPr txBox="1">
              <a:spLocks noChangeArrowheads="1"/>
            </p:cNvSpPr>
            <p:nvPr/>
          </p:nvSpPr>
          <p:spPr bwMode="auto">
            <a:xfrm>
              <a:off x="539" y="3360"/>
              <a:ext cx="229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>
                  <a:latin typeface="Arial Unicode MS" charset="0"/>
                </a:rPr>
                <a:t>8</a:t>
              </a:r>
            </a:p>
          </p:txBody>
        </p:sp>
      </p:grpSp>
      <p:sp>
        <p:nvSpPr>
          <p:cNvPr id="1211490" name="Text Box 98"/>
          <p:cNvSpPr txBox="1">
            <a:spLocks noChangeArrowheads="1"/>
          </p:cNvSpPr>
          <p:nvPr/>
        </p:nvSpPr>
        <p:spPr bwMode="auto">
          <a:xfrm>
            <a:off x="381000" y="5221288"/>
            <a:ext cx="813752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solidFill>
                  <a:srgbClr val="C0504D"/>
                </a:solidFill>
              </a:rPr>
              <a:t>If the list lengths are </a:t>
            </a:r>
            <a:r>
              <a:rPr lang="en-US" i="1">
                <a:solidFill>
                  <a:srgbClr val="C0504D"/>
                </a:solidFill>
              </a:rPr>
              <a:t>x</a:t>
            </a:r>
            <a:r>
              <a:rPr lang="en-US">
                <a:solidFill>
                  <a:srgbClr val="C0504D"/>
                </a:solidFill>
              </a:rPr>
              <a:t> and </a:t>
            </a:r>
            <a:r>
              <a:rPr lang="en-US" i="1">
                <a:solidFill>
                  <a:srgbClr val="C0504D"/>
                </a:solidFill>
              </a:rPr>
              <a:t>y</a:t>
            </a:r>
            <a:r>
              <a:rPr lang="en-US">
                <a:solidFill>
                  <a:srgbClr val="C0504D"/>
                </a:solidFill>
              </a:rPr>
              <a:t>, the merge takes O(</a:t>
            </a:r>
            <a:r>
              <a:rPr lang="en-US" i="1">
                <a:solidFill>
                  <a:srgbClr val="C0504D"/>
                </a:solidFill>
              </a:rPr>
              <a:t>x+y</a:t>
            </a:r>
            <a:r>
              <a:rPr lang="en-US">
                <a:solidFill>
                  <a:srgbClr val="C0504D"/>
                </a:solidFill>
              </a:rPr>
              <a:t>)</a:t>
            </a:r>
          </a:p>
          <a:p>
            <a:pPr eaLnBrk="1" hangingPunct="1"/>
            <a:r>
              <a:rPr lang="en-US">
                <a:solidFill>
                  <a:srgbClr val="C0504D"/>
                </a:solidFill>
              </a:rPr>
              <a:t>operations.</a:t>
            </a:r>
          </a:p>
          <a:p>
            <a:pPr eaLnBrk="1" hangingPunct="1"/>
            <a:r>
              <a:rPr lang="en-US" u="sng">
                <a:solidFill>
                  <a:srgbClr val="357E69"/>
                </a:solidFill>
              </a:rPr>
              <a:t>Crucial</a:t>
            </a:r>
            <a:r>
              <a:rPr lang="en-US">
                <a:solidFill>
                  <a:srgbClr val="357E69"/>
                </a:solidFill>
              </a:rPr>
              <a:t>: postings sorted by docID.</a:t>
            </a:r>
          </a:p>
        </p:txBody>
      </p:sp>
      <p:sp>
        <p:nvSpPr>
          <p:cNvPr id="44058" name="TextBox 96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  <p:extLst>
      <p:ext uri="{BB962C8B-B14F-4D97-AF65-F5344CB8AC3E}">
        <p14:creationId xmlns:p14="http://schemas.microsoft.com/office/powerpoint/2010/main" val="78205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1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11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11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10500"/>
                            </p:stCondLst>
                            <p:childTnLst>
                              <p:par>
                                <p:cTn id="4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3500"/>
                            </p:stCondLst>
                            <p:childTnLst>
                              <p:par>
                                <p:cTn id="5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5000"/>
                            </p:stCondLst>
                            <p:childTnLst>
                              <p:par>
                                <p:cTn id="5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16500"/>
                            </p:stCondLst>
                            <p:childTnLst>
                              <p:par>
                                <p:cTn id="6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18000"/>
                            </p:stCondLst>
                            <p:childTnLst>
                              <p:par>
                                <p:cTn id="6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9500"/>
                            </p:stCondLst>
                            <p:childTnLst>
                              <p:par>
                                <p:cTn id="70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21000"/>
                            </p:stCondLst>
                            <p:childTnLst>
                              <p:par>
                                <p:cTn id="7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225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11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211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24000"/>
                            </p:stCondLst>
                            <p:childTnLst>
                              <p:par>
                                <p:cTn id="85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25500"/>
                            </p:stCondLst>
                            <p:childTnLst>
                              <p:par>
                                <p:cTn id="9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2113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2113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1396" grpId="0" animBg="1" autoUpdateAnimBg="0"/>
      <p:bldP spid="1211397" grpId="0" animBg="1" autoUpdateAnimBg="0"/>
      <p:bldP spid="1211439" grpId="0" animBg="1"/>
      <p:bldP spid="1211440" grpId="0" animBg="1" autoUpdateAnimBg="0"/>
      <p:bldP spid="1211490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Intersecting two postings lists</a:t>
            </a:r>
            <a:b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(a “merge” algorithm)</a:t>
            </a: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344ADF7E-3D33-914D-A841-59C5016AD023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45060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9725"/>
            <a:ext cx="6858000" cy="5116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Query processing with an inverted index</a:t>
            </a:r>
          </a:p>
        </p:txBody>
      </p:sp>
    </p:spTree>
    <p:extLst>
      <p:ext uri="{BB962C8B-B14F-4D97-AF65-F5344CB8AC3E}">
        <p14:creationId xmlns:p14="http://schemas.microsoft.com/office/powerpoint/2010/main" val="392135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Boolean Retrieval Model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&amp; Extended Boolean Models</a:t>
            </a:r>
          </a:p>
        </p:txBody>
      </p:sp>
    </p:spTree>
    <p:extLst>
      <p:ext uri="{BB962C8B-B14F-4D97-AF65-F5344CB8AC3E}">
        <p14:creationId xmlns:p14="http://schemas.microsoft.com/office/powerpoint/2010/main" val="307820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Boolean queries: Exact match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752600"/>
            <a:ext cx="8229600" cy="48768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dirty="0">
                <a:solidFill>
                  <a:srgbClr val="139CB7"/>
                </a:solidFill>
                <a:latin typeface="Calibri" charset="0"/>
                <a:ea typeface="ＭＳ Ｐゴシック" charset="0"/>
                <a:cs typeface="ＭＳ Ｐゴシック" charset="0"/>
              </a:rPr>
              <a:t>Boolean retrieval model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is being able to ask a query that is a Boolean expression: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Boolean Queries are queries using </a:t>
            </a:r>
            <a:r>
              <a:rPr lang="en-US" i="1" dirty="0">
                <a:latin typeface="Calibri" charset="0"/>
                <a:ea typeface="ＭＳ Ｐゴシック" charset="0"/>
              </a:rPr>
              <a:t>AND, OR</a:t>
            </a:r>
            <a:r>
              <a:rPr lang="en-US" dirty="0">
                <a:latin typeface="Calibri" charset="0"/>
                <a:ea typeface="ＭＳ Ｐゴシック" charset="0"/>
              </a:rPr>
              <a:t> and </a:t>
            </a:r>
            <a:r>
              <a:rPr lang="en-US" i="1" dirty="0">
                <a:latin typeface="Calibri" charset="0"/>
                <a:ea typeface="ＭＳ Ｐゴシック" charset="0"/>
              </a:rPr>
              <a:t>NOT</a:t>
            </a:r>
            <a:r>
              <a:rPr lang="en-US" dirty="0">
                <a:latin typeface="Calibri" charset="0"/>
                <a:ea typeface="ＭＳ Ｐゴシック" charset="0"/>
              </a:rPr>
              <a:t> to join query terms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Views each document as a </a:t>
            </a:r>
            <a:r>
              <a:rPr lang="en-US" u="sng" dirty="0">
                <a:latin typeface="Calibri" charset="0"/>
                <a:ea typeface="ＭＳ Ｐゴシック" charset="0"/>
              </a:rPr>
              <a:t>set</a:t>
            </a:r>
            <a:r>
              <a:rPr lang="en-US" dirty="0">
                <a:latin typeface="Calibri" charset="0"/>
                <a:ea typeface="ＭＳ Ｐゴシック" charset="0"/>
              </a:rPr>
              <a:t> of words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Is precise: document matches condition or not.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Perhaps the simplest model to build an IR system on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Primary commercial retrieval tool for 3 decades. 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Many search systems you still use are Boolean: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Email, library catalog, macOS Spotlight</a:t>
            </a:r>
          </a:p>
        </p:txBody>
      </p:sp>
      <p:sp>
        <p:nvSpPr>
          <p:cNvPr id="4608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0E836D50-BA4C-8446-8AFB-65021B08F36E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608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Example: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WestLaw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  </a:t>
            </a:r>
            <a:r>
              <a:rPr lang="en-US" sz="2000" dirty="0">
                <a:solidFill>
                  <a:srgbClr val="008000"/>
                </a:solidFill>
                <a:latin typeface="Arial" charset="0"/>
                <a:ea typeface="ＭＳ Ｐゴシック" charset="0"/>
                <a:cs typeface="Arial" charset="0"/>
              </a:rPr>
              <a:t>http://</a:t>
            </a:r>
            <a:r>
              <a:rPr lang="en-US" sz="2000" dirty="0" err="1">
                <a:solidFill>
                  <a:srgbClr val="008000"/>
                </a:solidFill>
                <a:latin typeface="Arial" charset="0"/>
                <a:ea typeface="ＭＳ Ｐゴシック" charset="0"/>
                <a:cs typeface="Arial" charset="0"/>
              </a:rPr>
              <a:t>www.westlaw.com</a:t>
            </a:r>
            <a:r>
              <a:rPr lang="en-US" sz="2000" dirty="0">
                <a:solidFill>
                  <a:srgbClr val="008000"/>
                </a:solidFill>
                <a:latin typeface="Arial" charset="0"/>
                <a:ea typeface="ＭＳ Ｐゴシック" charset="0"/>
                <a:cs typeface="Arial" charset="0"/>
              </a:rPr>
              <a:t>/</a:t>
            </a:r>
          </a:p>
        </p:txBody>
      </p:sp>
      <p:sp>
        <p:nvSpPr>
          <p:cNvPr id="47107" name="Rectangle 1027"/>
          <p:cNvSpPr>
            <a:spLocks noGrp="1" noChangeArrowheads="1"/>
          </p:cNvSpPr>
          <p:nvPr>
            <p:ph idx="1"/>
          </p:nvPr>
        </p:nvSpPr>
        <p:spPr>
          <a:xfrm>
            <a:off x="685800" y="1752600"/>
            <a:ext cx="8001000" cy="48768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Largest commercial (paying subscribers) legal search service (started 1975; ranking added 1992; new federated search added 2010)</a:t>
            </a:r>
          </a:p>
          <a:p>
            <a:pPr eaLnBrk="1" hangingPunct="1"/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Tens of terabytes of data; ~700,000 users</a:t>
            </a:r>
          </a:p>
          <a:p>
            <a:pPr eaLnBrk="1" hangingPunct="1"/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Majority of users </a:t>
            </a:r>
            <a:r>
              <a:rPr lang="en-US" i="1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still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use </a:t>
            </a:r>
            <a:r>
              <a:rPr lang="en-US" dirty="0" err="1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 queries</a:t>
            </a:r>
          </a:p>
          <a:p>
            <a:pPr eaLnBrk="1" hangingPunct="1"/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Example query:</a:t>
            </a:r>
          </a:p>
          <a:p>
            <a:pPr lvl="1" eaLnBrk="1" hangingPunct="1"/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0"/>
                <a:cs typeface="Arial" charset="0"/>
              </a:rPr>
              <a:t>What is the statute of limitations in cases involving the federal tort claims act?</a:t>
            </a:r>
          </a:p>
          <a:p>
            <a:pPr lvl="1" eaLnBrk="1" hangingPunct="1"/>
            <a:r>
              <a:rPr lang="en-US" dirty="0">
                <a:solidFill>
                  <a:srgbClr val="357E69"/>
                </a:solidFill>
                <a:latin typeface="Arial" charset="0"/>
                <a:ea typeface="ＭＳ Ｐゴシック" charset="0"/>
                <a:cs typeface="Arial" charset="0"/>
              </a:rPr>
              <a:t>LIMIT! /3 STATUTE ACTION /S FEDERAL /2 TORT /3 CLAIM</a:t>
            </a:r>
          </a:p>
          <a:p>
            <a:pPr lvl="2" eaLnBrk="1" hangingPunct="1"/>
            <a:r>
              <a:rPr lang="en-US" dirty="0">
                <a:latin typeface="Arial" charset="0"/>
                <a:ea typeface="ＭＳ Ｐゴシック" charset="0"/>
                <a:cs typeface="Arial" charset="0"/>
              </a:rPr>
              <a:t>/3 = within 3 words, /S = in same sentence</a:t>
            </a:r>
          </a:p>
        </p:txBody>
      </p:sp>
      <p:sp>
        <p:nvSpPr>
          <p:cNvPr id="4710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35CD4E42-9A0F-104E-83E6-7E8DD4A4D8D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7109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Example: WestLaw   </a:t>
            </a:r>
            <a:r>
              <a:rPr lang="en-US" sz="2000">
                <a:solidFill>
                  <a:srgbClr val="008000"/>
                </a:solidFill>
                <a:latin typeface="Arial" charset="0"/>
                <a:ea typeface="ＭＳ Ｐゴシック" charset="0"/>
                <a:cs typeface="Arial" charset="0"/>
              </a:rPr>
              <a:t>http://www.westlaw.com/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752600"/>
            <a:ext cx="8153400" cy="4876800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000000"/>
                </a:solidFill>
                <a:latin typeface="Calibri" charset="0"/>
                <a:ea typeface="ＭＳ Ｐゴシック" charset="0"/>
                <a:cs typeface="Arial" charset="0"/>
              </a:rPr>
              <a:t>Another example query: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Requirements for disabled people to be able to access a workplace</a:t>
            </a:r>
          </a:p>
          <a:p>
            <a:pPr lvl="1" eaLnBrk="1" hangingPunct="1"/>
            <a:r>
              <a:rPr lang="en-US" dirty="0" err="1">
                <a:solidFill>
                  <a:schemeClr val="folHlink"/>
                </a:solidFill>
                <a:latin typeface="Calibri" charset="0"/>
                <a:ea typeface="ＭＳ Ｐゴシック" charset="0"/>
                <a:cs typeface="Arial" charset="0"/>
              </a:rPr>
              <a:t>disabl</a:t>
            </a:r>
            <a:r>
              <a:rPr lang="en-US" dirty="0">
                <a:solidFill>
                  <a:schemeClr val="folHlink"/>
                </a:solidFill>
                <a:latin typeface="Calibri" charset="0"/>
                <a:ea typeface="ＭＳ Ｐゴシック" charset="0"/>
                <a:cs typeface="Arial" charset="0"/>
              </a:rPr>
              <a:t>! /p access! /s work-site work-place (employment /3 place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Note that SPACE is disjunction, not conjunction!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Long, precise queries; proximity operators; incrementally developed; not like web search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Many professional searchers still like Boolean search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You know exactly what you are getting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But that doesn’t mean it actually works better….</a:t>
            </a:r>
          </a:p>
        </p:txBody>
      </p:sp>
      <p:sp>
        <p:nvSpPr>
          <p:cNvPr id="48132" name="TextBox 3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  <a:t>Boolean queries: </a:t>
            </a:r>
            <a:b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  <a:t>More general merges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000" u="sng" dirty="0">
                <a:solidFill>
                  <a:srgbClr val="A50021"/>
                </a:solidFill>
                <a:latin typeface="Calibri" charset="0"/>
                <a:ea typeface="ＭＳ Ｐゴシック" charset="0"/>
                <a:cs typeface="ＭＳ Ｐゴシック" charset="0"/>
              </a:rPr>
              <a:t>Exercise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: Adapt the merge for the queries:</a:t>
            </a:r>
          </a:p>
          <a:p>
            <a:pPr eaLnBrk="1" hangingPunct="1">
              <a:buFont typeface="Wingdings" charset="0"/>
              <a:buNone/>
            </a:pP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Brutus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AND NOT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Caesar</a:t>
            </a:r>
          </a:p>
          <a:p>
            <a:pPr eaLnBrk="1" hangingPunct="1">
              <a:buFont typeface="Wingdings" charset="0"/>
              <a:buNone/>
            </a:pP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	Brutus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OR NOT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Caesar</a:t>
            </a:r>
          </a:p>
          <a:p>
            <a:pPr eaLnBrk="1" hangingPunct="1">
              <a:buFont typeface="Wingdings" charset="0"/>
              <a:buNone/>
            </a:pPr>
            <a:endParaRPr lang="en-US" sz="3000" b="1" i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 we still run through the merge in time O(</a:t>
            </a:r>
            <a:r>
              <a:rPr lang="en-US" i="1" dirty="0" err="1">
                <a:latin typeface="Calibri" charset="0"/>
                <a:ea typeface="ＭＳ Ｐゴシック" charset="0"/>
                <a:cs typeface="ＭＳ Ｐゴシック" charset="0"/>
              </a:rPr>
              <a:t>x+y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)?   What can we achieve?</a:t>
            </a:r>
          </a:p>
          <a:p>
            <a:pPr eaLnBrk="1" hangingPunct="1">
              <a:buFont typeface="Wingdings" charset="0"/>
              <a:buNone/>
            </a:pP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endParaRPr lang="en-US" sz="2200" b="1" i="1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915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1810D18C-BF7F-9D46-9312-0E53445CCC71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39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9157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latin typeface="Calibri" charset="0"/>
                <a:ea typeface="ＭＳ Ｐゴシック" charset="0"/>
                <a:cs typeface="ＭＳ Ｐゴシック" charset="0"/>
              </a:rPr>
              <a:t>Unstructured (text) vs. structured (database) data today</a:t>
            </a:r>
          </a:p>
        </p:txBody>
      </p:sp>
      <p:sp>
        <p:nvSpPr>
          <p:cNvPr id="2150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856C0009-3AAF-3D48-B674-9D097F6197A4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aphicFrame>
        <p:nvGraphicFramePr>
          <p:cNvPr id="3" name="Object 3"/>
          <p:cNvGraphicFramePr>
            <a:graphicFrameLocks noGrp="1" noChangeAspect="1"/>
          </p:cNvGraphicFramePr>
          <p:nvPr>
            <p:ph type="chart" idx="4294967295"/>
            <p:extLst>
              <p:ext uri="{D42A27DB-BD31-4B8C-83A1-F6EECF244321}">
                <p14:modId xmlns:p14="http://schemas.microsoft.com/office/powerpoint/2010/main" val="2470029272"/>
              </p:ext>
            </p:extLst>
          </p:nvPr>
        </p:nvGraphicFramePr>
        <p:xfrm>
          <a:off x="0" y="1965325"/>
          <a:ext cx="7670800" cy="4451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Merging</a:t>
            </a: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What about an arbitrary Boolean formula?</a:t>
            </a:r>
          </a:p>
          <a:p>
            <a:pPr eaLnBrk="1" hangingPunct="1">
              <a:buFont typeface="Wingdings" charset="0"/>
              <a:buNone/>
            </a:pP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(Brutus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OR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Caesar)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 NOT</a:t>
            </a:r>
            <a:endParaRPr lang="en-US" b="1" i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(Antony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OR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Cleopatra)</a:t>
            </a:r>
            <a:endParaRPr lang="en-US" sz="2200" b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 we always merge in “linear” time?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Linear in what?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 we do better?</a:t>
            </a:r>
          </a:p>
        </p:txBody>
      </p:sp>
      <p:sp>
        <p:nvSpPr>
          <p:cNvPr id="5018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492FF929-957A-8A41-BF8C-47F69CB4B53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50181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Query optimization</a:t>
            </a:r>
          </a:p>
        </p:txBody>
      </p:sp>
      <p:sp>
        <p:nvSpPr>
          <p:cNvPr id="51203" name="Rectangle 1027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7772400" cy="4114800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What is the best order for query processing?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Consider a query that is an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of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n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terms.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For each of the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n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terms, get its postings, then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them together.</a:t>
            </a:r>
          </a:p>
        </p:txBody>
      </p:sp>
      <p:sp>
        <p:nvSpPr>
          <p:cNvPr id="49156" name="Text Box 1029"/>
          <p:cNvSpPr txBox="1">
            <a:spLocks noChangeArrowheads="1"/>
          </p:cNvSpPr>
          <p:nvPr/>
        </p:nvSpPr>
        <p:spPr bwMode="auto">
          <a:xfrm>
            <a:off x="390525" y="41910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Brutus</a:t>
            </a:r>
          </a:p>
        </p:txBody>
      </p:sp>
      <p:sp>
        <p:nvSpPr>
          <p:cNvPr id="49157" name="Text Box 1030"/>
          <p:cNvSpPr txBox="1">
            <a:spLocks noChangeArrowheads="1"/>
          </p:cNvSpPr>
          <p:nvPr/>
        </p:nvSpPr>
        <p:spPr bwMode="auto">
          <a:xfrm>
            <a:off x="390525" y="4724400"/>
            <a:ext cx="112395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b="1" i="1">
                <a:latin typeface="Calibri" charset="0"/>
              </a:rPr>
              <a:t>Caesar</a:t>
            </a:r>
          </a:p>
        </p:txBody>
      </p:sp>
      <p:sp>
        <p:nvSpPr>
          <p:cNvPr id="49158" name="Text Box 1031"/>
          <p:cNvSpPr txBox="1">
            <a:spLocks noChangeArrowheads="1"/>
          </p:cNvSpPr>
          <p:nvPr/>
        </p:nvSpPr>
        <p:spPr bwMode="auto">
          <a:xfrm>
            <a:off x="390525" y="5257800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Calpurnia</a:t>
            </a:r>
          </a:p>
        </p:txBody>
      </p:sp>
      <p:sp>
        <p:nvSpPr>
          <p:cNvPr id="51207" name="AutoShape 1032"/>
          <p:cNvSpPr>
            <a:spLocks noChangeArrowheads="1"/>
          </p:cNvSpPr>
          <p:nvPr/>
        </p:nvSpPr>
        <p:spPr bwMode="auto">
          <a:xfrm>
            <a:off x="2066925" y="4267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208" name="AutoShape 1033"/>
          <p:cNvSpPr>
            <a:spLocks noChangeArrowheads="1"/>
          </p:cNvSpPr>
          <p:nvPr/>
        </p:nvSpPr>
        <p:spPr bwMode="auto">
          <a:xfrm>
            <a:off x="2066925" y="48006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51209" name="Group 1034"/>
          <p:cNvGrpSpPr>
            <a:grpSpLocks/>
          </p:cNvGrpSpPr>
          <p:nvPr/>
        </p:nvGrpSpPr>
        <p:grpSpPr bwMode="auto">
          <a:xfrm>
            <a:off x="3286125" y="5334000"/>
            <a:ext cx="4876800" cy="304800"/>
            <a:chOff x="2064" y="2448"/>
            <a:chExt cx="3072" cy="192"/>
          </a:xfrm>
        </p:grpSpPr>
        <p:sp>
          <p:nvSpPr>
            <p:cNvPr id="51246" name="Rectangle 1035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1247" name="Rectangle 1036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1248" name="Rectangle 1037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1249" name="Rectangle 1038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1250" name="Line 1039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51210" name="Group 1040"/>
          <p:cNvGrpSpPr>
            <a:grpSpLocks/>
          </p:cNvGrpSpPr>
          <p:nvPr/>
        </p:nvGrpSpPr>
        <p:grpSpPr bwMode="auto">
          <a:xfrm>
            <a:off x="3286125" y="4724400"/>
            <a:ext cx="4987925" cy="457200"/>
            <a:chOff x="2064" y="2688"/>
            <a:chExt cx="3142" cy="288"/>
          </a:xfrm>
        </p:grpSpPr>
        <p:grpSp>
          <p:nvGrpSpPr>
            <p:cNvPr id="51232" name="Group 1041"/>
            <p:cNvGrpSpPr>
              <a:grpSpLocks/>
            </p:cNvGrpSpPr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51241" name="Rectangle 1042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42" name="Rectangle 104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43" name="Rectangle 1044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44" name="Rectangle 1045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45" name="Line 1046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1233" name="Text Box 1047"/>
            <p:cNvSpPr txBox="1">
              <a:spLocks noChangeArrowheads="1"/>
            </p:cNvSpPr>
            <p:nvPr/>
          </p:nvSpPr>
          <p:spPr bwMode="auto">
            <a:xfrm>
              <a:off x="2150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</a:t>
              </a:r>
            </a:p>
          </p:txBody>
        </p:sp>
        <p:sp>
          <p:nvSpPr>
            <p:cNvPr id="51234" name="Text Box 1048"/>
            <p:cNvSpPr txBox="1">
              <a:spLocks noChangeArrowheads="1"/>
            </p:cNvSpPr>
            <p:nvPr/>
          </p:nvSpPr>
          <p:spPr bwMode="auto">
            <a:xfrm>
              <a:off x="2582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51235" name="Text Box 1049"/>
            <p:cNvSpPr txBox="1">
              <a:spLocks noChangeArrowheads="1"/>
            </p:cNvSpPr>
            <p:nvPr/>
          </p:nvSpPr>
          <p:spPr bwMode="auto">
            <a:xfrm>
              <a:off x="2945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</a:t>
              </a:r>
            </a:p>
          </p:txBody>
        </p:sp>
        <p:sp>
          <p:nvSpPr>
            <p:cNvPr id="51236" name="Text Box 1050"/>
            <p:cNvSpPr txBox="1">
              <a:spLocks noChangeArrowheads="1"/>
            </p:cNvSpPr>
            <p:nvPr/>
          </p:nvSpPr>
          <p:spPr bwMode="auto">
            <a:xfrm>
              <a:off x="3312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5</a:t>
              </a:r>
            </a:p>
          </p:txBody>
        </p:sp>
        <p:sp>
          <p:nvSpPr>
            <p:cNvPr id="51237" name="Text Box 1051"/>
            <p:cNvSpPr txBox="1">
              <a:spLocks noChangeArrowheads="1"/>
            </p:cNvSpPr>
            <p:nvPr/>
          </p:nvSpPr>
          <p:spPr bwMode="auto">
            <a:xfrm>
              <a:off x="3665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8</a:t>
              </a:r>
            </a:p>
          </p:txBody>
        </p:sp>
        <p:sp>
          <p:nvSpPr>
            <p:cNvPr id="51238" name="Text Box 1052"/>
            <p:cNvSpPr txBox="1">
              <a:spLocks noChangeArrowheads="1"/>
            </p:cNvSpPr>
            <p:nvPr/>
          </p:nvSpPr>
          <p:spPr bwMode="auto">
            <a:xfrm>
              <a:off x="4049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16</a:t>
              </a:r>
            </a:p>
          </p:txBody>
        </p:sp>
        <p:sp>
          <p:nvSpPr>
            <p:cNvPr id="51239" name="Text Box 1053"/>
            <p:cNvSpPr txBox="1">
              <a:spLocks noChangeArrowheads="1"/>
            </p:cNvSpPr>
            <p:nvPr/>
          </p:nvSpPr>
          <p:spPr bwMode="auto">
            <a:xfrm>
              <a:off x="4464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21</a:t>
              </a:r>
            </a:p>
          </p:txBody>
        </p:sp>
        <p:sp>
          <p:nvSpPr>
            <p:cNvPr id="51240" name="Text Box 1054"/>
            <p:cNvSpPr txBox="1">
              <a:spLocks noChangeArrowheads="1"/>
            </p:cNvSpPr>
            <p:nvPr/>
          </p:nvSpPr>
          <p:spPr bwMode="auto">
            <a:xfrm>
              <a:off x="4848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34</a:t>
              </a:r>
            </a:p>
          </p:txBody>
        </p:sp>
      </p:grpSp>
      <p:grpSp>
        <p:nvGrpSpPr>
          <p:cNvPr id="51211" name="Group 1055"/>
          <p:cNvGrpSpPr>
            <a:grpSpLocks/>
          </p:cNvGrpSpPr>
          <p:nvPr/>
        </p:nvGrpSpPr>
        <p:grpSpPr bwMode="auto">
          <a:xfrm>
            <a:off x="3286125" y="4191000"/>
            <a:ext cx="4876800" cy="457200"/>
            <a:chOff x="2064" y="2400"/>
            <a:chExt cx="3072" cy="288"/>
          </a:xfrm>
        </p:grpSpPr>
        <p:grpSp>
          <p:nvGrpSpPr>
            <p:cNvPr id="51218" name="Group 1056"/>
            <p:cNvGrpSpPr>
              <a:grpSpLocks/>
            </p:cNvGrpSpPr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51227" name="Rectangle 105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28" name="Rectangle 105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29" name="Rectangle 105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30" name="Rectangle 106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1231" name="Line 106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1219" name="Text Box 1062"/>
            <p:cNvSpPr txBox="1">
              <a:spLocks noChangeArrowheads="1"/>
            </p:cNvSpPr>
            <p:nvPr/>
          </p:nvSpPr>
          <p:spPr bwMode="auto">
            <a:xfrm>
              <a:off x="2160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51220" name="Text Box 1063"/>
            <p:cNvSpPr txBox="1">
              <a:spLocks noChangeArrowheads="1"/>
            </p:cNvSpPr>
            <p:nvPr/>
          </p:nvSpPr>
          <p:spPr bwMode="auto">
            <a:xfrm>
              <a:off x="2513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4</a:t>
              </a:r>
            </a:p>
          </p:txBody>
        </p:sp>
        <p:sp>
          <p:nvSpPr>
            <p:cNvPr id="51221" name="Text Box 1064"/>
            <p:cNvSpPr txBox="1">
              <a:spLocks noChangeArrowheads="1"/>
            </p:cNvSpPr>
            <p:nvPr/>
          </p:nvSpPr>
          <p:spPr bwMode="auto">
            <a:xfrm>
              <a:off x="2928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8</a:t>
              </a:r>
            </a:p>
          </p:txBody>
        </p:sp>
        <p:sp>
          <p:nvSpPr>
            <p:cNvPr id="51222" name="Text Box 1065"/>
            <p:cNvSpPr txBox="1">
              <a:spLocks noChangeArrowheads="1"/>
            </p:cNvSpPr>
            <p:nvPr/>
          </p:nvSpPr>
          <p:spPr bwMode="auto">
            <a:xfrm>
              <a:off x="3264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16</a:t>
              </a:r>
            </a:p>
          </p:txBody>
        </p:sp>
        <p:sp>
          <p:nvSpPr>
            <p:cNvPr id="51223" name="Text Box 1066"/>
            <p:cNvSpPr txBox="1">
              <a:spLocks noChangeArrowheads="1"/>
            </p:cNvSpPr>
            <p:nvPr/>
          </p:nvSpPr>
          <p:spPr bwMode="auto">
            <a:xfrm>
              <a:off x="3665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32</a:t>
              </a:r>
            </a:p>
          </p:txBody>
        </p:sp>
        <p:sp>
          <p:nvSpPr>
            <p:cNvPr id="51224" name="Text Box 1067"/>
            <p:cNvSpPr txBox="1">
              <a:spLocks noChangeArrowheads="1"/>
            </p:cNvSpPr>
            <p:nvPr/>
          </p:nvSpPr>
          <p:spPr bwMode="auto">
            <a:xfrm>
              <a:off x="4049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64</a:t>
              </a:r>
            </a:p>
          </p:txBody>
        </p:sp>
        <p:sp>
          <p:nvSpPr>
            <p:cNvPr id="51225" name="Text Box 1068"/>
            <p:cNvSpPr txBox="1">
              <a:spLocks noChangeArrowheads="1"/>
            </p:cNvSpPr>
            <p:nvPr/>
          </p:nvSpPr>
          <p:spPr bwMode="auto">
            <a:xfrm>
              <a:off x="4320" y="2400"/>
              <a:ext cx="47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128</a:t>
              </a:r>
            </a:p>
          </p:txBody>
        </p:sp>
        <p:sp>
          <p:nvSpPr>
            <p:cNvPr id="51226" name="Text Box 1069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p:sp>
        <p:nvSpPr>
          <p:cNvPr id="51212" name="Text Box 1070"/>
          <p:cNvSpPr txBox="1">
            <a:spLocks noChangeArrowheads="1"/>
          </p:cNvSpPr>
          <p:nvPr/>
        </p:nvSpPr>
        <p:spPr bwMode="auto">
          <a:xfrm>
            <a:off x="3286125" y="5257800"/>
            <a:ext cx="568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13</a:t>
            </a:r>
          </a:p>
        </p:txBody>
      </p:sp>
      <p:sp>
        <p:nvSpPr>
          <p:cNvPr id="51213" name="AutoShape 1071"/>
          <p:cNvSpPr>
            <a:spLocks noChangeArrowheads="1"/>
          </p:cNvSpPr>
          <p:nvPr/>
        </p:nvSpPr>
        <p:spPr bwMode="auto">
          <a:xfrm>
            <a:off x="2066925" y="53340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214" name="Text Box 1072"/>
          <p:cNvSpPr txBox="1">
            <a:spLocks noChangeArrowheads="1"/>
          </p:cNvSpPr>
          <p:nvPr/>
        </p:nvSpPr>
        <p:spPr bwMode="auto">
          <a:xfrm>
            <a:off x="3905250" y="5257800"/>
            <a:ext cx="568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16</a:t>
            </a:r>
          </a:p>
        </p:txBody>
      </p:sp>
      <p:sp>
        <p:nvSpPr>
          <p:cNvPr id="49167" name="Text Box 1073"/>
          <p:cNvSpPr txBox="1">
            <a:spLocks noChangeArrowheads="1"/>
          </p:cNvSpPr>
          <p:nvPr/>
        </p:nvSpPr>
        <p:spPr bwMode="auto">
          <a:xfrm>
            <a:off x="922338" y="5932488"/>
            <a:ext cx="63928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A50021"/>
                </a:solidFill>
                <a:latin typeface="+mn-lt"/>
                <a:ea typeface="Arial Unicode MS" charset="0"/>
              </a:rPr>
              <a:t>Query:</a:t>
            </a:r>
            <a:r>
              <a:rPr lang="en-US" sz="2800" b="1" i="1" dirty="0">
                <a:latin typeface="+mn-lt"/>
                <a:ea typeface="Arial Unicode MS" charset="0"/>
              </a:rPr>
              <a:t> Brutus</a:t>
            </a:r>
            <a:r>
              <a:rPr lang="en-US" sz="2800" dirty="0">
                <a:latin typeface="+mn-lt"/>
                <a:ea typeface="Arial Unicode MS" charset="0"/>
              </a:rPr>
              <a:t> </a:t>
            </a:r>
            <a:r>
              <a:rPr lang="en-US" sz="2800" i="1" dirty="0">
                <a:latin typeface="+mn-lt"/>
                <a:ea typeface="Arial Unicode MS" charset="0"/>
              </a:rPr>
              <a:t>AND</a:t>
            </a:r>
            <a:r>
              <a:rPr lang="en-US" sz="2800" dirty="0">
                <a:latin typeface="+mn-lt"/>
                <a:ea typeface="Arial Unicode MS" charset="0"/>
              </a:rPr>
              <a:t> </a:t>
            </a:r>
            <a:r>
              <a:rPr lang="en-US" sz="2800" b="1" i="1" dirty="0">
                <a:latin typeface="+mn-lt"/>
                <a:ea typeface="Arial Unicode MS" charset="0"/>
              </a:rPr>
              <a:t>Calpurnia</a:t>
            </a:r>
            <a:r>
              <a:rPr lang="en-US" sz="2800" dirty="0">
                <a:latin typeface="+mn-lt"/>
                <a:ea typeface="Arial Unicode MS" charset="0"/>
              </a:rPr>
              <a:t> </a:t>
            </a:r>
            <a:r>
              <a:rPr lang="en-US" sz="2800" i="1" dirty="0">
                <a:latin typeface="+mn-lt"/>
                <a:ea typeface="Arial Unicode MS" charset="0"/>
              </a:rPr>
              <a:t>AND</a:t>
            </a:r>
            <a:r>
              <a:rPr lang="en-US" sz="2800" dirty="0">
                <a:latin typeface="+mn-lt"/>
                <a:ea typeface="Arial Unicode MS" charset="0"/>
              </a:rPr>
              <a:t> </a:t>
            </a:r>
            <a:r>
              <a:rPr lang="en-US" sz="2800" b="1" i="1" dirty="0">
                <a:latin typeface="+mn-lt"/>
                <a:ea typeface="Arial Unicode MS" charset="0"/>
              </a:rPr>
              <a:t>Caesar</a:t>
            </a:r>
          </a:p>
        </p:txBody>
      </p:sp>
      <p:sp>
        <p:nvSpPr>
          <p:cNvPr id="51216" name="Slide Number Placeholder 5"/>
          <p:cNvSpPr txBox="1">
            <a:spLocks noGrp="1"/>
          </p:cNvSpPr>
          <p:nvPr/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r" eaLnBrk="1" hangingPunct="1"/>
            <a:fld id="{0663C190-64BB-D743-AABD-9A4088342E71}" type="slidenum">
              <a:rPr lang="en-US" sz="1400">
                <a:latin typeface="Arial Unicode MS" charset="0"/>
              </a:rPr>
              <a:pPr algn="r" eaLnBrk="1" hangingPunct="1"/>
              <a:t>41</a:t>
            </a:fld>
            <a:endParaRPr lang="en-US" sz="1400">
              <a:latin typeface="Arial Unicode MS" charset="0"/>
            </a:endParaRPr>
          </a:p>
        </p:txBody>
      </p:sp>
      <p:sp>
        <p:nvSpPr>
          <p:cNvPr id="51217" name="TextBox 49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Query optimization example</a:t>
            </a:r>
          </a:p>
        </p:txBody>
      </p:sp>
      <p:sp>
        <p:nvSpPr>
          <p:cNvPr id="52227" name="Rectangle 2051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u="sng">
                <a:latin typeface="Calibri" charset="0"/>
                <a:ea typeface="ＭＳ Ｐゴシック" charset="0"/>
                <a:cs typeface="ＭＳ Ｐゴシック" charset="0"/>
              </a:rPr>
              <a:t>Process in order of increasing freq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:</a:t>
            </a:r>
          </a:p>
          <a:p>
            <a:pPr lvl="1" eaLnBrk="1" hangingPunct="1"/>
            <a:r>
              <a:rPr lang="en-US" i="1">
                <a:latin typeface="Calibri" charset="0"/>
                <a:ea typeface="ＭＳ Ｐゴシック" charset="0"/>
              </a:rPr>
              <a:t>start with smallest set, then keep</a:t>
            </a:r>
            <a:r>
              <a:rPr lang="en-US" i="1">
                <a:solidFill>
                  <a:srgbClr val="000000"/>
                </a:solidFill>
                <a:latin typeface="Calibri" charset="0"/>
                <a:ea typeface="ＭＳ Ｐゴシック" charset="0"/>
                <a:cs typeface="Times New Roman" charset="0"/>
              </a:rPr>
              <a:t> </a:t>
            </a:r>
            <a:r>
              <a:rPr lang="en-US" i="1">
                <a:latin typeface="Calibri" charset="0"/>
                <a:ea typeface="ＭＳ Ｐゴシック" charset="0"/>
              </a:rPr>
              <a:t>cutting further</a:t>
            </a:r>
            <a:r>
              <a:rPr lang="en-US">
                <a:latin typeface="Calibri" charset="0"/>
                <a:ea typeface="ＭＳ Ｐゴシック" charset="0"/>
              </a:rPr>
              <a:t>.</a:t>
            </a:r>
          </a:p>
        </p:txBody>
      </p:sp>
      <p:sp>
        <p:nvSpPr>
          <p:cNvPr id="5222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6A376789-EA79-7E47-BD46-5A46B14FE91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214513" name="AutoShape 2097"/>
          <p:cNvSpPr>
            <a:spLocks noChangeArrowheads="1"/>
          </p:cNvSpPr>
          <p:nvPr/>
        </p:nvSpPr>
        <p:spPr bwMode="auto">
          <a:xfrm>
            <a:off x="2362200" y="2763838"/>
            <a:ext cx="3733800" cy="1055687"/>
          </a:xfrm>
          <a:prstGeom prst="upArrowCallout">
            <a:avLst>
              <a:gd name="adj1" fmla="val 80725"/>
              <a:gd name="adj2" fmla="val 80725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/>
            <a:r>
              <a:rPr lang="en-US" sz="2000"/>
              <a:t>This is why we kept</a:t>
            </a:r>
          </a:p>
          <a:p>
            <a:pPr algn="ctr" eaLnBrk="0" hangingPunct="0"/>
            <a:r>
              <a:rPr lang="en-US" sz="2000"/>
              <a:t>document freq. in dictionary</a:t>
            </a:r>
          </a:p>
        </p:txBody>
      </p:sp>
      <p:sp>
        <p:nvSpPr>
          <p:cNvPr id="1214514" name="Text Box 2098"/>
          <p:cNvSpPr txBox="1">
            <a:spLocks noChangeArrowheads="1"/>
          </p:cNvSpPr>
          <p:nvPr/>
        </p:nvSpPr>
        <p:spPr bwMode="auto">
          <a:xfrm>
            <a:off x="623888" y="5915025"/>
            <a:ext cx="745331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>
                <a:latin typeface="Calibri" charset="0"/>
              </a:rPr>
              <a:t>Execute the query as (</a:t>
            </a:r>
            <a:r>
              <a:rPr lang="en-US" b="1" i="1">
                <a:latin typeface="Calibri" charset="0"/>
              </a:rPr>
              <a:t>Calpurnia</a:t>
            </a:r>
            <a:r>
              <a:rPr lang="en-US">
                <a:latin typeface="Calibri" charset="0"/>
              </a:rPr>
              <a:t> </a:t>
            </a:r>
            <a:r>
              <a:rPr lang="en-US" i="1">
                <a:latin typeface="Calibri" charset="0"/>
              </a:rPr>
              <a:t>AND</a:t>
            </a:r>
            <a:r>
              <a:rPr lang="en-US">
                <a:latin typeface="Calibri" charset="0"/>
              </a:rPr>
              <a:t> </a:t>
            </a:r>
            <a:r>
              <a:rPr lang="en-US" b="1" i="1">
                <a:latin typeface="Calibri" charset="0"/>
              </a:rPr>
              <a:t>Brutus)</a:t>
            </a:r>
            <a:r>
              <a:rPr lang="en-US">
                <a:latin typeface="Calibri" charset="0"/>
              </a:rPr>
              <a:t> </a:t>
            </a:r>
            <a:r>
              <a:rPr lang="en-US" i="1">
                <a:latin typeface="Calibri" charset="0"/>
              </a:rPr>
              <a:t>AND </a:t>
            </a:r>
            <a:r>
              <a:rPr lang="en-US" b="1" i="1">
                <a:latin typeface="Calibri" charset="0"/>
              </a:rPr>
              <a:t>Caesar</a:t>
            </a:r>
            <a:r>
              <a:rPr lang="en-US">
                <a:latin typeface="Calibri" charset="0"/>
              </a:rPr>
              <a:t>.</a:t>
            </a:r>
          </a:p>
        </p:txBody>
      </p:sp>
      <p:sp>
        <p:nvSpPr>
          <p:cNvPr id="52231" name="TextBox 51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  <p:sp>
        <p:nvSpPr>
          <p:cNvPr id="53" name="Text Box 1029"/>
          <p:cNvSpPr txBox="1">
            <a:spLocks noChangeArrowheads="1"/>
          </p:cNvSpPr>
          <p:nvPr/>
        </p:nvSpPr>
        <p:spPr bwMode="auto">
          <a:xfrm>
            <a:off x="390525" y="4191000"/>
            <a:ext cx="109220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Brutus</a:t>
            </a:r>
          </a:p>
        </p:txBody>
      </p:sp>
      <p:sp>
        <p:nvSpPr>
          <p:cNvPr id="54" name="Text Box 1030"/>
          <p:cNvSpPr txBox="1">
            <a:spLocks noChangeArrowheads="1"/>
          </p:cNvSpPr>
          <p:nvPr/>
        </p:nvSpPr>
        <p:spPr bwMode="auto">
          <a:xfrm>
            <a:off x="390525" y="4724400"/>
            <a:ext cx="1123950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b="1" i="1">
                <a:latin typeface="Calibri" charset="0"/>
              </a:rPr>
              <a:t>Caesar</a:t>
            </a:r>
          </a:p>
        </p:txBody>
      </p:sp>
      <p:sp>
        <p:nvSpPr>
          <p:cNvPr id="55" name="Text Box 1031"/>
          <p:cNvSpPr txBox="1">
            <a:spLocks noChangeArrowheads="1"/>
          </p:cNvSpPr>
          <p:nvPr/>
        </p:nvSpPr>
        <p:spPr bwMode="auto">
          <a:xfrm>
            <a:off x="390525" y="5257800"/>
            <a:ext cx="1490663" cy="4619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i="1" dirty="0">
                <a:latin typeface="+mn-lt"/>
                <a:ea typeface="Arial Unicode MS" charset="0"/>
              </a:rPr>
              <a:t>Calpurnia</a:t>
            </a:r>
          </a:p>
        </p:txBody>
      </p:sp>
      <p:sp>
        <p:nvSpPr>
          <p:cNvPr id="52235" name="AutoShape 1032"/>
          <p:cNvSpPr>
            <a:spLocks noChangeArrowheads="1"/>
          </p:cNvSpPr>
          <p:nvPr/>
        </p:nvSpPr>
        <p:spPr bwMode="auto">
          <a:xfrm>
            <a:off x="2066925" y="42672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2236" name="AutoShape 1033"/>
          <p:cNvSpPr>
            <a:spLocks noChangeArrowheads="1"/>
          </p:cNvSpPr>
          <p:nvPr/>
        </p:nvSpPr>
        <p:spPr bwMode="auto">
          <a:xfrm>
            <a:off x="2066925" y="48006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52237" name="Group 1034"/>
          <p:cNvGrpSpPr>
            <a:grpSpLocks/>
          </p:cNvGrpSpPr>
          <p:nvPr/>
        </p:nvGrpSpPr>
        <p:grpSpPr bwMode="auto">
          <a:xfrm>
            <a:off x="3286125" y="5334000"/>
            <a:ext cx="4876800" cy="304800"/>
            <a:chOff x="2064" y="2448"/>
            <a:chExt cx="3072" cy="192"/>
          </a:xfrm>
        </p:grpSpPr>
        <p:sp>
          <p:nvSpPr>
            <p:cNvPr id="52271" name="Rectangle 1035"/>
            <p:cNvSpPr>
              <a:spLocks noChangeArrowheads="1"/>
            </p:cNvSpPr>
            <p:nvPr/>
          </p:nvSpPr>
          <p:spPr bwMode="auto">
            <a:xfrm>
              <a:off x="2064" y="2448"/>
              <a:ext cx="3072" cy="192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>
              <a:spAutoFit/>
            </a:bodyPr>
            <a:lstStyle/>
            <a:p>
              <a:endParaRPr lang="en-US"/>
            </a:p>
          </p:txBody>
        </p:sp>
        <p:sp>
          <p:nvSpPr>
            <p:cNvPr id="52272" name="Rectangle 1036"/>
            <p:cNvSpPr>
              <a:spLocks noChangeArrowheads="1"/>
            </p:cNvSpPr>
            <p:nvPr/>
          </p:nvSpPr>
          <p:spPr bwMode="auto">
            <a:xfrm>
              <a:off x="2448" y="2448"/>
              <a:ext cx="2304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2273" name="Rectangle 1037"/>
            <p:cNvSpPr>
              <a:spLocks noChangeArrowheads="1"/>
            </p:cNvSpPr>
            <p:nvPr/>
          </p:nvSpPr>
          <p:spPr bwMode="auto">
            <a:xfrm>
              <a:off x="2832" y="2448"/>
              <a:ext cx="1536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2274" name="Rectangle 1038"/>
            <p:cNvSpPr>
              <a:spLocks noChangeArrowheads="1"/>
            </p:cNvSpPr>
            <p:nvPr/>
          </p:nvSpPr>
          <p:spPr bwMode="auto">
            <a:xfrm>
              <a:off x="3216" y="2448"/>
              <a:ext cx="768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anchor="ctr">
              <a:spAutoFit/>
            </a:bodyPr>
            <a:lstStyle/>
            <a:p>
              <a:endParaRPr lang="en-US"/>
            </a:p>
          </p:txBody>
        </p:sp>
        <p:sp>
          <p:nvSpPr>
            <p:cNvPr id="52275" name="Line 1039"/>
            <p:cNvSpPr>
              <a:spLocks noChangeShapeType="1"/>
            </p:cNvSpPr>
            <p:nvPr/>
          </p:nvSpPr>
          <p:spPr bwMode="auto">
            <a:xfrm>
              <a:off x="3600" y="2448"/>
              <a:ext cx="0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en-US"/>
            </a:p>
          </p:txBody>
        </p:sp>
      </p:grpSp>
      <p:grpSp>
        <p:nvGrpSpPr>
          <p:cNvPr id="52238" name="Group 1040"/>
          <p:cNvGrpSpPr>
            <a:grpSpLocks/>
          </p:cNvGrpSpPr>
          <p:nvPr/>
        </p:nvGrpSpPr>
        <p:grpSpPr bwMode="auto">
          <a:xfrm>
            <a:off x="3286125" y="4724400"/>
            <a:ext cx="4987925" cy="457200"/>
            <a:chOff x="2064" y="2688"/>
            <a:chExt cx="3142" cy="288"/>
          </a:xfrm>
        </p:grpSpPr>
        <p:grpSp>
          <p:nvGrpSpPr>
            <p:cNvPr id="52257" name="Group 1041"/>
            <p:cNvGrpSpPr>
              <a:grpSpLocks/>
            </p:cNvGrpSpPr>
            <p:nvPr/>
          </p:nvGrpSpPr>
          <p:grpSpPr bwMode="auto">
            <a:xfrm>
              <a:off x="2064" y="2736"/>
              <a:ext cx="3072" cy="192"/>
              <a:chOff x="2064" y="2448"/>
              <a:chExt cx="3072" cy="192"/>
            </a:xfrm>
          </p:grpSpPr>
          <p:sp>
            <p:nvSpPr>
              <p:cNvPr id="52266" name="Rectangle 1042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67" name="Rectangle 1043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68" name="Rectangle 1044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69" name="Rectangle 1045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70" name="Line 1046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2258" name="Text Box 1047"/>
            <p:cNvSpPr txBox="1">
              <a:spLocks noChangeArrowheads="1"/>
            </p:cNvSpPr>
            <p:nvPr/>
          </p:nvSpPr>
          <p:spPr bwMode="auto">
            <a:xfrm>
              <a:off x="2150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</a:t>
              </a:r>
            </a:p>
          </p:txBody>
        </p:sp>
        <p:sp>
          <p:nvSpPr>
            <p:cNvPr id="52259" name="Text Box 1048"/>
            <p:cNvSpPr txBox="1">
              <a:spLocks noChangeArrowheads="1"/>
            </p:cNvSpPr>
            <p:nvPr/>
          </p:nvSpPr>
          <p:spPr bwMode="auto">
            <a:xfrm>
              <a:off x="2582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52260" name="Text Box 1049"/>
            <p:cNvSpPr txBox="1">
              <a:spLocks noChangeArrowheads="1"/>
            </p:cNvSpPr>
            <p:nvPr/>
          </p:nvSpPr>
          <p:spPr bwMode="auto">
            <a:xfrm>
              <a:off x="2945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</a:t>
              </a:r>
            </a:p>
          </p:txBody>
        </p:sp>
        <p:sp>
          <p:nvSpPr>
            <p:cNvPr id="52261" name="Text Box 1050"/>
            <p:cNvSpPr txBox="1">
              <a:spLocks noChangeArrowheads="1"/>
            </p:cNvSpPr>
            <p:nvPr/>
          </p:nvSpPr>
          <p:spPr bwMode="auto">
            <a:xfrm>
              <a:off x="3312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5</a:t>
              </a:r>
            </a:p>
          </p:txBody>
        </p:sp>
        <p:sp>
          <p:nvSpPr>
            <p:cNvPr id="52262" name="Text Box 1051"/>
            <p:cNvSpPr txBox="1">
              <a:spLocks noChangeArrowheads="1"/>
            </p:cNvSpPr>
            <p:nvPr/>
          </p:nvSpPr>
          <p:spPr bwMode="auto">
            <a:xfrm>
              <a:off x="3665" y="2688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8</a:t>
              </a:r>
            </a:p>
          </p:txBody>
        </p:sp>
        <p:sp>
          <p:nvSpPr>
            <p:cNvPr id="52263" name="Text Box 1052"/>
            <p:cNvSpPr txBox="1">
              <a:spLocks noChangeArrowheads="1"/>
            </p:cNvSpPr>
            <p:nvPr/>
          </p:nvSpPr>
          <p:spPr bwMode="auto">
            <a:xfrm>
              <a:off x="4049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16</a:t>
              </a:r>
            </a:p>
          </p:txBody>
        </p:sp>
        <p:sp>
          <p:nvSpPr>
            <p:cNvPr id="52264" name="Text Box 1053"/>
            <p:cNvSpPr txBox="1">
              <a:spLocks noChangeArrowheads="1"/>
            </p:cNvSpPr>
            <p:nvPr/>
          </p:nvSpPr>
          <p:spPr bwMode="auto">
            <a:xfrm>
              <a:off x="4464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21</a:t>
              </a:r>
            </a:p>
          </p:txBody>
        </p:sp>
        <p:sp>
          <p:nvSpPr>
            <p:cNvPr id="52265" name="Text Box 1054"/>
            <p:cNvSpPr txBox="1">
              <a:spLocks noChangeArrowheads="1"/>
            </p:cNvSpPr>
            <p:nvPr/>
          </p:nvSpPr>
          <p:spPr bwMode="auto">
            <a:xfrm>
              <a:off x="4848" y="2688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34</a:t>
              </a:r>
            </a:p>
          </p:txBody>
        </p:sp>
      </p:grpSp>
      <p:grpSp>
        <p:nvGrpSpPr>
          <p:cNvPr id="52239" name="Group 1055"/>
          <p:cNvGrpSpPr>
            <a:grpSpLocks/>
          </p:cNvGrpSpPr>
          <p:nvPr/>
        </p:nvGrpSpPr>
        <p:grpSpPr bwMode="auto">
          <a:xfrm>
            <a:off x="3286125" y="4191000"/>
            <a:ext cx="4876800" cy="457200"/>
            <a:chOff x="2064" y="2400"/>
            <a:chExt cx="3072" cy="288"/>
          </a:xfrm>
        </p:grpSpPr>
        <p:grpSp>
          <p:nvGrpSpPr>
            <p:cNvPr id="52243" name="Group 1056"/>
            <p:cNvGrpSpPr>
              <a:grpSpLocks/>
            </p:cNvGrpSpPr>
            <p:nvPr/>
          </p:nvGrpSpPr>
          <p:grpSpPr bwMode="auto">
            <a:xfrm>
              <a:off x="2064" y="2448"/>
              <a:ext cx="3072" cy="192"/>
              <a:chOff x="2064" y="2448"/>
              <a:chExt cx="3072" cy="192"/>
            </a:xfrm>
          </p:grpSpPr>
          <p:sp>
            <p:nvSpPr>
              <p:cNvPr id="52252" name="Rectangle 1057"/>
              <p:cNvSpPr>
                <a:spLocks noChangeArrowheads="1"/>
              </p:cNvSpPr>
              <p:nvPr/>
            </p:nvSpPr>
            <p:spPr bwMode="auto">
              <a:xfrm>
                <a:off x="2064" y="2448"/>
                <a:ext cx="3072" cy="192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53" name="Rectangle 1058"/>
              <p:cNvSpPr>
                <a:spLocks noChangeArrowheads="1"/>
              </p:cNvSpPr>
              <p:nvPr/>
            </p:nvSpPr>
            <p:spPr bwMode="auto">
              <a:xfrm>
                <a:off x="2448" y="2448"/>
                <a:ext cx="2304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54" name="Rectangle 1059"/>
              <p:cNvSpPr>
                <a:spLocks noChangeArrowheads="1"/>
              </p:cNvSpPr>
              <p:nvPr/>
            </p:nvSpPr>
            <p:spPr bwMode="auto">
              <a:xfrm>
                <a:off x="2832" y="2448"/>
                <a:ext cx="1536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55" name="Rectangle 1060"/>
              <p:cNvSpPr>
                <a:spLocks noChangeArrowheads="1"/>
              </p:cNvSpPr>
              <p:nvPr/>
            </p:nvSpPr>
            <p:spPr bwMode="auto">
              <a:xfrm>
                <a:off x="3216" y="2448"/>
                <a:ext cx="768" cy="192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en-US"/>
              </a:p>
            </p:txBody>
          </p:sp>
          <p:sp>
            <p:nvSpPr>
              <p:cNvPr id="52256" name="Line 1061"/>
              <p:cNvSpPr>
                <a:spLocks noChangeShapeType="1"/>
              </p:cNvSpPr>
              <p:nvPr/>
            </p:nvSpPr>
            <p:spPr bwMode="auto">
              <a:xfrm>
                <a:off x="3600" y="2448"/>
                <a:ext cx="0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52244" name="Text Box 1062"/>
            <p:cNvSpPr txBox="1">
              <a:spLocks noChangeArrowheads="1"/>
            </p:cNvSpPr>
            <p:nvPr/>
          </p:nvSpPr>
          <p:spPr bwMode="auto">
            <a:xfrm>
              <a:off x="2160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2</a:t>
              </a:r>
            </a:p>
          </p:txBody>
        </p:sp>
        <p:sp>
          <p:nvSpPr>
            <p:cNvPr id="52245" name="Text Box 1063"/>
            <p:cNvSpPr txBox="1">
              <a:spLocks noChangeArrowheads="1"/>
            </p:cNvSpPr>
            <p:nvPr/>
          </p:nvSpPr>
          <p:spPr bwMode="auto">
            <a:xfrm>
              <a:off x="2513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4</a:t>
              </a:r>
            </a:p>
          </p:txBody>
        </p:sp>
        <p:sp>
          <p:nvSpPr>
            <p:cNvPr id="52246" name="Text Box 1064"/>
            <p:cNvSpPr txBox="1">
              <a:spLocks noChangeArrowheads="1"/>
            </p:cNvSpPr>
            <p:nvPr/>
          </p:nvSpPr>
          <p:spPr bwMode="auto">
            <a:xfrm>
              <a:off x="2928" y="2400"/>
              <a:ext cx="23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8</a:t>
              </a:r>
            </a:p>
          </p:txBody>
        </p:sp>
        <p:sp>
          <p:nvSpPr>
            <p:cNvPr id="52247" name="Text Box 1065"/>
            <p:cNvSpPr txBox="1">
              <a:spLocks noChangeArrowheads="1"/>
            </p:cNvSpPr>
            <p:nvPr/>
          </p:nvSpPr>
          <p:spPr bwMode="auto">
            <a:xfrm>
              <a:off x="3264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16</a:t>
              </a:r>
            </a:p>
          </p:txBody>
        </p:sp>
        <p:sp>
          <p:nvSpPr>
            <p:cNvPr id="52248" name="Text Box 1066"/>
            <p:cNvSpPr txBox="1">
              <a:spLocks noChangeArrowheads="1"/>
            </p:cNvSpPr>
            <p:nvPr/>
          </p:nvSpPr>
          <p:spPr bwMode="auto">
            <a:xfrm>
              <a:off x="3665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32</a:t>
              </a:r>
            </a:p>
          </p:txBody>
        </p:sp>
        <p:sp>
          <p:nvSpPr>
            <p:cNvPr id="52249" name="Text Box 1067"/>
            <p:cNvSpPr txBox="1">
              <a:spLocks noChangeArrowheads="1"/>
            </p:cNvSpPr>
            <p:nvPr/>
          </p:nvSpPr>
          <p:spPr bwMode="auto">
            <a:xfrm>
              <a:off x="4049" y="2400"/>
              <a:ext cx="35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64</a:t>
              </a:r>
            </a:p>
          </p:txBody>
        </p:sp>
        <p:sp>
          <p:nvSpPr>
            <p:cNvPr id="52250" name="Text Box 1068"/>
            <p:cNvSpPr txBox="1">
              <a:spLocks noChangeArrowheads="1"/>
            </p:cNvSpPr>
            <p:nvPr/>
          </p:nvSpPr>
          <p:spPr bwMode="auto">
            <a:xfrm>
              <a:off x="4320" y="2400"/>
              <a:ext cx="47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r>
                <a:rPr lang="en-US"/>
                <a:t>128</a:t>
              </a:r>
            </a:p>
          </p:txBody>
        </p:sp>
        <p:sp>
          <p:nvSpPr>
            <p:cNvPr id="52251" name="Text Box 1069"/>
            <p:cNvSpPr txBox="1">
              <a:spLocks noChangeArrowheads="1"/>
            </p:cNvSpPr>
            <p:nvPr/>
          </p:nvSpPr>
          <p:spPr bwMode="auto">
            <a:xfrm>
              <a:off x="4747" y="2400"/>
              <a:ext cx="1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p:sp>
        <p:nvSpPr>
          <p:cNvPr id="52240" name="Text Box 1070"/>
          <p:cNvSpPr txBox="1">
            <a:spLocks noChangeArrowheads="1"/>
          </p:cNvSpPr>
          <p:nvPr/>
        </p:nvSpPr>
        <p:spPr bwMode="auto">
          <a:xfrm>
            <a:off x="3286125" y="5257800"/>
            <a:ext cx="568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13</a:t>
            </a:r>
          </a:p>
        </p:txBody>
      </p:sp>
      <p:sp>
        <p:nvSpPr>
          <p:cNvPr id="52241" name="AutoShape 1071"/>
          <p:cNvSpPr>
            <a:spLocks noChangeArrowheads="1"/>
          </p:cNvSpPr>
          <p:nvPr/>
        </p:nvSpPr>
        <p:spPr bwMode="auto">
          <a:xfrm>
            <a:off x="2066925" y="5334000"/>
            <a:ext cx="1143000" cy="22860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2242" name="Text Box 1072"/>
          <p:cNvSpPr txBox="1">
            <a:spLocks noChangeArrowheads="1"/>
          </p:cNvSpPr>
          <p:nvPr/>
        </p:nvSpPr>
        <p:spPr bwMode="auto">
          <a:xfrm>
            <a:off x="3905250" y="5257800"/>
            <a:ext cx="568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/>
              <a:t>16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4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4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4513" grpId="0" animBg="1" autoUpdateAnimBg="0"/>
      <p:bldP spid="1214514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Exercise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/>
            <a:r>
              <a:rPr lang="en-US" sz="2200" dirty="0">
                <a:latin typeface="Calibri" charset="0"/>
                <a:ea typeface="ＭＳ Ｐゴシック" charset="0"/>
                <a:cs typeface="ＭＳ Ｐゴシック" charset="0"/>
              </a:rPr>
              <a:t>Recommend a query processing order for</a:t>
            </a:r>
          </a:p>
          <a:p>
            <a:pPr eaLnBrk="1" hangingPunct="1"/>
            <a:endParaRPr lang="en-US" sz="22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sz="22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sz="22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sz="22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200" dirty="0">
                <a:latin typeface="Calibri" charset="0"/>
                <a:ea typeface="ＭＳ Ｐゴシック" charset="0"/>
                <a:cs typeface="ＭＳ Ｐゴシック" charset="0"/>
              </a:rPr>
              <a:t>Which two terms should we process first?</a:t>
            </a:r>
          </a:p>
          <a:p>
            <a:pPr eaLnBrk="1" hangingPunct="1"/>
            <a:endParaRPr lang="en-US" sz="22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graphicFrame>
        <p:nvGraphicFramePr>
          <p:cNvPr id="54274" name="Object 2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5997407"/>
              </p:ext>
            </p:extLst>
          </p:nvPr>
        </p:nvGraphicFramePr>
        <p:xfrm>
          <a:off x="4876800" y="2901950"/>
          <a:ext cx="3590925" cy="227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16" name="Worksheet" r:id="rId3" imgW="1765300" imgH="1117600" progId="Excel.Sheet.8">
                  <p:embed/>
                </p:oleObj>
              </mc:Choice>
              <mc:Fallback>
                <p:oleObj name="Worksheet" r:id="rId3" imgW="1765300" imgH="11176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6800" y="2901950"/>
                        <a:ext cx="3590925" cy="2273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" name="Slide Number Placeholder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0229E391-AC60-EB4E-A627-EEDB713B955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54278" name="Text Box 4"/>
          <p:cNvSpPr txBox="1">
            <a:spLocks noChangeArrowheads="1"/>
          </p:cNvSpPr>
          <p:nvPr/>
        </p:nvSpPr>
        <p:spPr bwMode="auto">
          <a:xfrm>
            <a:off x="593725" y="2667000"/>
            <a:ext cx="3662363" cy="155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r>
              <a:rPr lang="en-US" b="1" i="1" dirty="0">
                <a:latin typeface="Times New Roman" charset="0"/>
              </a:rPr>
              <a:t>(tangerine </a:t>
            </a:r>
            <a:r>
              <a:rPr lang="en-US" i="1" dirty="0">
                <a:latin typeface="Times New Roman" charset="0"/>
              </a:rPr>
              <a:t>OR</a:t>
            </a:r>
            <a:r>
              <a:rPr lang="en-US" b="1" i="1" dirty="0">
                <a:latin typeface="Times New Roman" charset="0"/>
              </a:rPr>
              <a:t> trees) </a:t>
            </a:r>
            <a:r>
              <a:rPr lang="en-US" i="1" dirty="0">
                <a:latin typeface="Times New Roman" charset="0"/>
              </a:rPr>
              <a:t>AND</a:t>
            </a:r>
            <a:endParaRPr lang="en-US" b="1" i="1" dirty="0">
              <a:latin typeface="Times New Roman" charset="0"/>
            </a:endParaRPr>
          </a:p>
          <a:p>
            <a:r>
              <a:rPr lang="en-US" b="1" i="1" dirty="0">
                <a:latin typeface="Times New Roman" charset="0"/>
              </a:rPr>
              <a:t>(marmalade </a:t>
            </a:r>
            <a:r>
              <a:rPr lang="en-US" i="1" dirty="0">
                <a:latin typeface="Times New Roman" charset="0"/>
              </a:rPr>
              <a:t>OR</a:t>
            </a:r>
            <a:r>
              <a:rPr lang="en-US" b="1" i="1" dirty="0">
                <a:latin typeface="Times New Roman" charset="0"/>
              </a:rPr>
              <a:t> skies) </a:t>
            </a:r>
            <a:r>
              <a:rPr lang="en-US" i="1" dirty="0">
                <a:latin typeface="Times New Roman" charset="0"/>
              </a:rPr>
              <a:t>AND</a:t>
            </a:r>
            <a:endParaRPr lang="en-US" b="1" i="1" dirty="0">
              <a:latin typeface="Times New Roman" charset="0"/>
            </a:endParaRPr>
          </a:p>
          <a:p>
            <a:r>
              <a:rPr lang="en-US" b="1" i="1" dirty="0">
                <a:latin typeface="Times New Roman" charset="0"/>
              </a:rPr>
              <a:t>(kaleidoscope </a:t>
            </a:r>
            <a:r>
              <a:rPr lang="en-US" i="1" dirty="0">
                <a:latin typeface="Times New Roman" charset="0"/>
              </a:rPr>
              <a:t>OR</a:t>
            </a:r>
            <a:r>
              <a:rPr lang="en-US" b="1" i="1" dirty="0">
                <a:latin typeface="Times New Roman" charset="0"/>
              </a:rPr>
              <a:t> eyes)</a:t>
            </a:r>
          </a:p>
          <a:p>
            <a:endParaRPr lang="en-US" i="1" dirty="0">
              <a:latin typeface="Times New Roman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More general optimization</a:t>
            </a:r>
          </a:p>
        </p:txBody>
      </p:sp>
      <p:sp>
        <p:nvSpPr>
          <p:cNvPr id="53251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e.g., 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(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madding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 OR 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crowd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) AND (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ignoble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 OR </a:t>
            </a:r>
            <a:r>
              <a:rPr lang="en-US" sz="3000" b="1" i="1" dirty="0">
                <a:latin typeface="Calibri" charset="0"/>
                <a:ea typeface="ＭＳ Ｐゴシック" charset="0"/>
                <a:cs typeface="ＭＳ Ｐゴシック" charset="0"/>
              </a:rPr>
              <a:t>strife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)</a:t>
            </a:r>
            <a:endParaRPr lang="en-US" sz="30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Get doc. freq.’s for all terms.</a:t>
            </a:r>
          </a:p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Estimate the size of each 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OR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by the sum of its doc. freq.’s (conservative).</a:t>
            </a:r>
          </a:p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Process in increasing order of </a:t>
            </a:r>
            <a:r>
              <a:rPr lang="en-US" sz="3000" i="1" dirty="0">
                <a:latin typeface="Calibri" charset="0"/>
                <a:ea typeface="ＭＳ Ｐゴシック" charset="0"/>
                <a:cs typeface="ＭＳ Ｐゴシック" charset="0"/>
              </a:rPr>
              <a:t>OR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sizes.</a:t>
            </a:r>
          </a:p>
        </p:txBody>
      </p:sp>
      <p:sp>
        <p:nvSpPr>
          <p:cNvPr id="532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E7FC0751-48A7-F14C-B9AD-85CCE62BD88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5325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Query processing exercises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solidFill>
                  <a:srgbClr val="A40508"/>
                </a:solidFill>
                <a:latin typeface="Calibri" charset="0"/>
                <a:ea typeface="ＭＳ Ｐゴシック" charset="0"/>
                <a:cs typeface="ＭＳ Ｐゴシック" charset="0"/>
              </a:rPr>
              <a:t>Exercise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: If the query is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friends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romans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 AND (NOT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countrymen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), 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how could we use the freq of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countrymen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eaLnBrk="1" hangingPunct="1"/>
            <a:r>
              <a:rPr lang="en-US">
                <a:solidFill>
                  <a:srgbClr val="A40508"/>
                </a:solidFill>
                <a:latin typeface="Calibri" charset="0"/>
                <a:ea typeface="ＭＳ Ｐゴシック" charset="0"/>
                <a:cs typeface="ＭＳ Ｐゴシック" charset="0"/>
              </a:rPr>
              <a:t>Exercise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: Extend the merge to an arbitrary Boolean query.  Can we always guarantee execution in time linear in the total postings size?</a:t>
            </a:r>
          </a:p>
          <a:p>
            <a:pPr eaLnBrk="1" hangingPunct="1"/>
            <a:r>
              <a:rPr lang="en-US">
                <a:solidFill>
                  <a:srgbClr val="A40508"/>
                </a:solidFill>
                <a:latin typeface="Calibri" charset="0"/>
                <a:ea typeface="ＭＳ Ｐゴシック" charset="0"/>
                <a:cs typeface="ＭＳ Ｐゴシック" charset="0"/>
              </a:rPr>
              <a:t>Hint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: Begin with the case of a Boolean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formula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query: in this, each query term appears only once in the query.</a:t>
            </a:r>
          </a:p>
          <a:p>
            <a:pPr eaLnBrk="1" hangingPunct="1"/>
            <a:endParaRPr lang="en-US" i="1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530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C2F95241-8772-2C43-B026-0EF693475D43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Exercise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Try the search feature at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  <a:hlinkClick r:id="rId2"/>
              </a:rPr>
              <a:t>http://www.rhymezone.com/shakespeare/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Write down five search features you think it could do better</a:t>
            </a:r>
          </a:p>
        </p:txBody>
      </p:sp>
      <p:sp>
        <p:nvSpPr>
          <p:cNvPr id="5632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C1658AC1-6749-7E49-AEBC-0C0327814894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46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Boolean Retrieval Model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&amp; Extended Boolean Models</a:t>
            </a:r>
          </a:p>
        </p:txBody>
      </p:sp>
    </p:spTree>
    <p:extLst>
      <p:ext uri="{BB962C8B-B14F-4D97-AF65-F5344CB8AC3E}">
        <p14:creationId xmlns:p14="http://schemas.microsoft.com/office/powerpoint/2010/main" val="69957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Phrase queries and positional indexes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62179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1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Phrase queries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We want to be able to answer queries such as </a:t>
            </a:r>
            <a:r>
              <a:rPr lang="en-US" b="1" dirty="0">
                <a:latin typeface="Calibri" charset="0"/>
                <a:ea typeface="ＭＳ Ｐゴシック" charset="0"/>
                <a:cs typeface="ＭＳ Ｐゴシック" charset="0"/>
              </a:rPr>
              <a:t>“</a:t>
            </a:r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stanford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university”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– as a phrase</a:t>
            </a:r>
            <a:endParaRPr lang="en-US" b="1" i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Thus the sentence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“I went to university at Stanford”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is not a match. 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The concept of phrase queries has proven easily understood by users; one of the few “advanced search” ideas that works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Many more queries are </a:t>
            </a:r>
            <a:r>
              <a:rPr lang="en-US" i="1" dirty="0">
                <a:latin typeface="Calibri" charset="0"/>
                <a:ea typeface="ＭＳ Ｐゴシック" charset="0"/>
              </a:rPr>
              <a:t>implicit phrase queries</a:t>
            </a:r>
            <a:endParaRPr lang="en-US" dirty="0">
              <a:latin typeface="Calibri" charset="0"/>
              <a:ea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For this, it no longer suffices to store only</a:t>
            </a:r>
          </a:p>
          <a:p>
            <a:pPr eaLnBrk="1" hangingPunct="1">
              <a:buFont typeface="Wingdings" charset="0"/>
              <a:buNone/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  &lt;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term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: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docs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&gt; entries</a:t>
            </a:r>
          </a:p>
          <a:p>
            <a:pPr eaLnBrk="1" hangingPunct="1">
              <a:buFont typeface="Wingdings" charset="0"/>
              <a:buNone/>
            </a:pP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b="1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632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189" y="61435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58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3066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632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  <a:t>Basic assumptions of Information Retrieval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Clr>
                <a:srgbClr val="357E69"/>
              </a:buClr>
            </a:pPr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Collection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: A set of documents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Assume it is a static collection for the moment</a:t>
            </a:r>
          </a:p>
          <a:p>
            <a:pPr lvl="1"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solidFill>
                  <a:srgbClr val="357E69"/>
                </a:solidFill>
                <a:latin typeface="Calibri" charset="0"/>
                <a:ea typeface="ＭＳ Ｐゴシック" charset="0"/>
                <a:cs typeface="ＭＳ Ｐゴシック" charset="0"/>
              </a:rPr>
              <a:t>Goal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: Retrieve documents with information that is </a:t>
            </a:r>
            <a:r>
              <a:rPr lang="en-US" dirty="0">
                <a:solidFill>
                  <a:schemeClr val="accent2"/>
                </a:solidFill>
                <a:latin typeface="Calibri" charset="0"/>
                <a:ea typeface="ＭＳ Ｐゴシック" charset="0"/>
                <a:cs typeface="ＭＳ Ｐゴシック" charset="0"/>
              </a:rPr>
              <a:t>relevant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to the user’s </a:t>
            </a:r>
            <a:r>
              <a:rPr lang="en-US" dirty="0">
                <a:solidFill>
                  <a:srgbClr val="C0504D"/>
                </a:solidFill>
                <a:latin typeface="Calibri" charset="0"/>
                <a:ea typeface="ＭＳ Ｐゴシック" charset="0"/>
                <a:cs typeface="ＭＳ Ｐゴシック" charset="0"/>
              </a:rPr>
              <a:t>information need</a:t>
            </a:r>
            <a:r>
              <a:rPr lang="en-US" dirty="0">
                <a:solidFill>
                  <a:schemeClr val="hlink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solidFill>
                  <a:srgbClr val="0D0D0D"/>
                </a:solidFill>
                <a:latin typeface="Calibri" charset="0"/>
                <a:ea typeface="ＭＳ Ｐゴシック" charset="0"/>
                <a:cs typeface="ＭＳ Ｐゴシック" charset="0"/>
              </a:rPr>
              <a:t>and helps the user complete a </a:t>
            </a:r>
            <a:r>
              <a:rPr lang="en-US" dirty="0">
                <a:solidFill>
                  <a:schemeClr val="accent2"/>
                </a:solidFill>
                <a:latin typeface="Calibri" charset="0"/>
                <a:ea typeface="ＭＳ Ｐゴシック" charset="0"/>
                <a:cs typeface="ＭＳ Ｐゴシック" charset="0"/>
              </a:rPr>
              <a:t>task</a:t>
            </a:r>
          </a:p>
        </p:txBody>
      </p:sp>
      <p:sp>
        <p:nvSpPr>
          <p:cNvPr id="276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17485923-2EF8-3C46-B1DD-A13F8B25F819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7653" name="TextBox 5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  <p:extLst>
      <p:ext uri="{BB962C8B-B14F-4D97-AF65-F5344CB8AC3E}">
        <p14:creationId xmlns:p14="http://schemas.microsoft.com/office/powerpoint/2010/main" val="14292902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A first attempt: Biword indexes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Index every consecutive pair of terms in the text as a phrase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For example the text “Friends, Romans, Countrymen” would generate the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biwords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eaLnBrk="1" hangingPunct="1"/>
            <a:r>
              <a:rPr lang="en-US" b="1" i="1" dirty="0">
                <a:latin typeface="Calibri" charset="0"/>
                <a:ea typeface="ＭＳ Ｐゴシック" charset="0"/>
              </a:rPr>
              <a:t>friends romans</a:t>
            </a:r>
          </a:p>
          <a:p>
            <a:pPr lvl="1" eaLnBrk="1" hangingPunct="1"/>
            <a:r>
              <a:rPr lang="en-US" b="1" i="1" dirty="0">
                <a:latin typeface="Calibri" charset="0"/>
                <a:ea typeface="ＭＳ Ｐゴシック" charset="0"/>
              </a:rPr>
              <a:t>romans countrymen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Each of these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biwords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is now a dictionary term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Two-word phrase query-processing is now immediate.</a:t>
            </a:r>
          </a:p>
        </p:txBody>
      </p:sp>
      <p:sp>
        <p:nvSpPr>
          <p:cNvPr id="57348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2.4.1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2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88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7347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Longer phrase queries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Longer phrases can be processed by breaking them down</a:t>
            </a:r>
          </a:p>
          <a:p>
            <a:pPr eaLnBrk="1" hangingPunct="1"/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stanford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university </a:t>
            </a:r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palo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alto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can be broken into the Boolean query on </a:t>
            </a:r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biwords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:</a:t>
            </a:r>
          </a:p>
          <a:p>
            <a:pPr eaLnBrk="1" hangingPunct="1">
              <a:buFont typeface="Wingdings" charset="0"/>
              <a:buNone/>
            </a:pPr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stanford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university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university </a:t>
            </a:r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palo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AND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b="1" i="1" dirty="0" err="1">
                <a:latin typeface="Calibri" charset="0"/>
                <a:ea typeface="ＭＳ Ｐゴシック" charset="0"/>
                <a:cs typeface="ＭＳ Ｐゴシック" charset="0"/>
              </a:rPr>
              <a:t>palo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 alto</a:t>
            </a:r>
          </a:p>
          <a:p>
            <a:pPr eaLnBrk="1" hangingPunct="1">
              <a:buFont typeface="Wingdings" charset="0"/>
              <a:buNone/>
            </a:pPr>
            <a:endParaRPr lang="en-US" b="1" i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buFont typeface="Wingdings" charset="0"/>
              <a:buNone/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Without the docs, we cannot verify that the docs matching the above Boolean query do contain the phrase.</a:t>
            </a:r>
          </a:p>
        </p:txBody>
      </p:sp>
      <p:sp>
        <p:nvSpPr>
          <p:cNvPr id="58372" name="AutoShape 5"/>
          <p:cNvSpPr>
            <a:spLocks noChangeArrowheads="1"/>
          </p:cNvSpPr>
          <p:nvPr/>
        </p:nvSpPr>
        <p:spPr bwMode="auto">
          <a:xfrm>
            <a:off x="4495800" y="5867400"/>
            <a:ext cx="3838575" cy="649288"/>
          </a:xfrm>
          <a:prstGeom prst="upArrowCallout">
            <a:avLst>
              <a:gd name="adj1" fmla="val 147799"/>
              <a:gd name="adj2" fmla="val 147799"/>
              <a:gd name="adj3" fmla="val 16667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/>
              <a:t>Can have false positives!</a:t>
            </a:r>
          </a:p>
        </p:txBody>
      </p:sp>
      <p:sp>
        <p:nvSpPr>
          <p:cNvPr id="58373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2.4.1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174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1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Extended biwords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Parse the indexed text and perform part-of-speech-tagging (POST).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Bucket the terms into (say) Nouns (N) and articles/prepositions (X).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Call any string of terms of the form NX*N an </a:t>
            </a:r>
            <a:r>
              <a:rPr lang="en-US" sz="2400" u="sng" dirty="0">
                <a:latin typeface="Calibri" charset="0"/>
                <a:ea typeface="ＭＳ Ｐゴシック" charset="0"/>
                <a:cs typeface="ＭＳ Ｐゴシック" charset="0"/>
              </a:rPr>
              <a:t>extended </a:t>
            </a:r>
            <a:r>
              <a:rPr lang="en-US" sz="2400" u="sng" dirty="0" err="1">
                <a:latin typeface="Calibri" charset="0"/>
                <a:ea typeface="ＭＳ Ｐゴシック" charset="0"/>
                <a:cs typeface="ＭＳ Ｐゴシック" charset="0"/>
              </a:rPr>
              <a:t>biword</a:t>
            </a: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.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ea typeface="ＭＳ Ｐゴシック" charset="0"/>
              </a:rPr>
              <a:t>Each such extended </a:t>
            </a:r>
            <a:r>
              <a:rPr lang="en-US" dirty="0" err="1">
                <a:latin typeface="Calibri" charset="0"/>
                <a:ea typeface="ＭＳ Ｐゴシック" charset="0"/>
              </a:rPr>
              <a:t>biword</a:t>
            </a:r>
            <a:r>
              <a:rPr lang="en-US" dirty="0">
                <a:latin typeface="Calibri" charset="0"/>
                <a:ea typeface="ＭＳ Ｐゴシック" charset="0"/>
              </a:rPr>
              <a:t> is now made a term in the dictionary.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Example:  </a:t>
            </a:r>
            <a:r>
              <a:rPr lang="en-US" sz="2400" b="1" i="1" dirty="0">
                <a:latin typeface="Calibri" charset="0"/>
                <a:ea typeface="ＭＳ Ｐゴシック" charset="0"/>
                <a:cs typeface="ＭＳ Ｐゴシック" charset="0"/>
              </a:rPr>
              <a:t>catcher in the rye</a:t>
            </a:r>
          </a:p>
          <a:p>
            <a:pPr lvl="1" eaLnBrk="1" hangingPunct="1">
              <a:lnSpc>
                <a:spcPct val="90000"/>
              </a:lnSpc>
              <a:buFont typeface="Wingdings" charset="0"/>
              <a:buNone/>
            </a:pPr>
            <a:r>
              <a:rPr lang="en-US" b="1" i="1" dirty="0">
                <a:latin typeface="Calibri" charset="0"/>
                <a:ea typeface="ＭＳ Ｐゴシック" charset="0"/>
              </a:rPr>
              <a:t>                </a:t>
            </a:r>
            <a:r>
              <a:rPr lang="en-US" b="1" dirty="0">
                <a:latin typeface="Calibri" charset="0"/>
                <a:ea typeface="ＭＳ Ｐゴシック" charset="0"/>
              </a:rPr>
              <a:t>N           X   X    N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Calibri" charset="0"/>
                <a:ea typeface="ＭＳ Ｐゴシック" charset="0"/>
                <a:cs typeface="ＭＳ Ｐゴシック" charset="0"/>
              </a:rPr>
              <a:t>Query processing: parse it into N’s and X’s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ea typeface="ＭＳ Ｐゴシック" charset="0"/>
              </a:rPr>
              <a:t>Segment query into enhanced </a:t>
            </a:r>
            <a:r>
              <a:rPr lang="en-US" dirty="0" err="1">
                <a:latin typeface="Calibri" charset="0"/>
                <a:ea typeface="ＭＳ Ｐゴシック" charset="0"/>
              </a:rPr>
              <a:t>biwords</a:t>
            </a:r>
            <a:endParaRPr lang="en-US" dirty="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ea typeface="ＭＳ Ｐゴシック" charset="0"/>
              </a:rPr>
              <a:t>Look up in index: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catcher rye</a:t>
            </a:r>
            <a:endParaRPr lang="en-US" b="1" i="1" dirty="0">
              <a:latin typeface="Calibri" charset="0"/>
              <a:ea typeface="ＭＳ Ｐゴシック" charset="0"/>
            </a:endParaRPr>
          </a:p>
        </p:txBody>
      </p:sp>
      <p:sp>
        <p:nvSpPr>
          <p:cNvPr id="5939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2.4.1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261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411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Issues for biword indexes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False positives, as noted before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Index blowup due to bigger dictionary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Infeasible for more than biwords, big even for them</a:t>
            </a:r>
          </a:p>
          <a:p>
            <a:pPr lvl="1" eaLnBrk="1" hangingPunct="1">
              <a:buFont typeface="Wingdings" charset="0"/>
              <a:buNone/>
            </a:pPr>
            <a:endParaRPr lang="en-US" b="1" i="1">
              <a:latin typeface="Calibri" charset="0"/>
              <a:ea typeface="ＭＳ Ｐゴシック" charset="0"/>
            </a:endParaRP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Biword indexes are not the standard solution (for all biwords) but can be part of a compound strategy</a:t>
            </a:r>
          </a:p>
        </p:txBody>
      </p:sp>
      <p:sp>
        <p:nvSpPr>
          <p:cNvPr id="60420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2.4.1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1196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89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Solution 2: Positional indexes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 the postings, store, for each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term 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position(s) in which tokens of it appear: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buFont typeface="Wingdings" charset="0"/>
              <a:buNone/>
            </a:pPr>
            <a:r>
              <a:rPr lang="en-US" dirty="0">
                <a:latin typeface="Calibri" charset="0"/>
                <a:ea typeface="ＭＳ Ｐゴシック" charset="0"/>
              </a:rPr>
              <a:t>&lt;</a:t>
            </a:r>
            <a:r>
              <a:rPr lang="en-US" b="1" i="1" dirty="0">
                <a:latin typeface="Calibri" charset="0"/>
                <a:ea typeface="ＭＳ Ｐゴシック" charset="0"/>
              </a:rPr>
              <a:t>term</a:t>
            </a:r>
            <a:r>
              <a:rPr lang="en-US" i="1" dirty="0">
                <a:latin typeface="Calibri" charset="0"/>
                <a:ea typeface="ＭＳ Ｐゴシック" charset="0"/>
              </a:rPr>
              <a:t>, </a:t>
            </a:r>
            <a:r>
              <a:rPr lang="en-US" dirty="0">
                <a:latin typeface="Calibri" charset="0"/>
                <a:ea typeface="ＭＳ Ｐゴシック" charset="0"/>
              </a:rPr>
              <a:t>number of docs containing </a:t>
            </a:r>
            <a:r>
              <a:rPr lang="en-US" b="1" i="1" dirty="0">
                <a:latin typeface="Calibri" charset="0"/>
                <a:ea typeface="ＭＳ Ｐゴシック" charset="0"/>
              </a:rPr>
              <a:t>term</a:t>
            </a:r>
            <a:r>
              <a:rPr lang="en-US" dirty="0">
                <a:latin typeface="Calibri" charset="0"/>
                <a:ea typeface="ＭＳ Ｐゴシック" charset="0"/>
              </a:rPr>
              <a:t>;</a:t>
            </a:r>
          </a:p>
          <a:p>
            <a:pPr lvl="1" eaLnBrk="1" hangingPunct="1">
              <a:buFont typeface="Wingdings" charset="0"/>
              <a:buNone/>
            </a:pPr>
            <a:r>
              <a:rPr lang="en-US" i="1" dirty="0">
                <a:latin typeface="Calibri" charset="0"/>
                <a:ea typeface="ＭＳ Ｐゴシック" charset="0"/>
              </a:rPr>
              <a:t>doc1</a:t>
            </a:r>
            <a:r>
              <a:rPr lang="en-US" dirty="0">
                <a:latin typeface="Calibri" charset="0"/>
                <a:ea typeface="ＭＳ Ｐゴシック" charset="0"/>
              </a:rPr>
              <a:t>: position1, position2 … ;</a:t>
            </a:r>
          </a:p>
          <a:p>
            <a:pPr lvl="1" eaLnBrk="1" hangingPunct="1">
              <a:buFont typeface="Wingdings" charset="0"/>
              <a:buNone/>
            </a:pPr>
            <a:r>
              <a:rPr lang="en-US" i="1" dirty="0">
                <a:latin typeface="Calibri" charset="0"/>
                <a:ea typeface="ＭＳ Ｐゴシック" charset="0"/>
              </a:rPr>
              <a:t>doc2</a:t>
            </a:r>
            <a:r>
              <a:rPr lang="en-US" dirty="0">
                <a:latin typeface="Calibri" charset="0"/>
                <a:ea typeface="ＭＳ Ｐゴシック" charset="0"/>
              </a:rPr>
              <a:t>: position1, position2 … ;</a:t>
            </a:r>
          </a:p>
          <a:p>
            <a:pPr lvl="1" eaLnBrk="1" hangingPunct="1">
              <a:buFont typeface="Wingdings" charset="0"/>
              <a:buNone/>
            </a:pPr>
            <a:r>
              <a:rPr lang="en-US" dirty="0">
                <a:latin typeface="Calibri" charset="0"/>
                <a:ea typeface="ＭＳ Ｐゴシック" charset="0"/>
              </a:rPr>
              <a:t>etc.&gt;</a:t>
            </a:r>
          </a:p>
        </p:txBody>
      </p:sp>
      <p:sp>
        <p:nvSpPr>
          <p:cNvPr id="61444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261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62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Positional index example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419600"/>
            <a:ext cx="7772400" cy="2209800"/>
          </a:xfrm>
        </p:spPr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For phrase queries, we use a merge algorithm recursively at the document level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But we now need to deal with more than just equality</a:t>
            </a:r>
          </a:p>
        </p:txBody>
      </p:sp>
      <p:sp>
        <p:nvSpPr>
          <p:cNvPr id="62468" name="Text Box 4"/>
          <p:cNvSpPr txBox="1">
            <a:spLocks noChangeArrowheads="1"/>
          </p:cNvSpPr>
          <p:nvPr/>
        </p:nvSpPr>
        <p:spPr bwMode="auto">
          <a:xfrm>
            <a:off x="762000" y="1905000"/>
            <a:ext cx="5410200" cy="222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r>
              <a:rPr lang="en-US" sz="2800">
                <a:latin typeface="Times New Roman" charset="0"/>
              </a:rPr>
              <a:t>&lt;</a:t>
            </a:r>
            <a:r>
              <a:rPr lang="en-US" sz="2800" b="1" i="1">
                <a:latin typeface="Times New Roman" charset="0"/>
              </a:rPr>
              <a:t>be</a:t>
            </a:r>
            <a:r>
              <a:rPr lang="en-US" sz="2800">
                <a:latin typeface="Times New Roman" charset="0"/>
              </a:rPr>
              <a:t>: 993427;</a:t>
            </a:r>
          </a:p>
          <a:p>
            <a:r>
              <a:rPr lang="en-US" sz="2800" i="1">
                <a:solidFill>
                  <a:srgbClr val="A40508"/>
                </a:solidFill>
                <a:latin typeface="Times New Roman" charset="0"/>
              </a:rPr>
              <a:t>1</a:t>
            </a:r>
            <a:r>
              <a:rPr lang="en-US" sz="2800">
                <a:latin typeface="Times New Roman" charset="0"/>
              </a:rPr>
              <a:t>: 7, 18, 33, 72, 86, 231;</a:t>
            </a:r>
          </a:p>
          <a:p>
            <a:r>
              <a:rPr lang="en-US" sz="2800" i="1">
                <a:solidFill>
                  <a:srgbClr val="A40508"/>
                </a:solidFill>
                <a:latin typeface="Times New Roman" charset="0"/>
              </a:rPr>
              <a:t>2</a:t>
            </a:r>
            <a:r>
              <a:rPr lang="en-US" sz="2800">
                <a:latin typeface="Times New Roman" charset="0"/>
              </a:rPr>
              <a:t>: 3, 149;</a:t>
            </a:r>
          </a:p>
          <a:p>
            <a:r>
              <a:rPr lang="en-US" sz="2800" i="1">
                <a:solidFill>
                  <a:srgbClr val="A40508"/>
                </a:solidFill>
                <a:latin typeface="Times New Roman" charset="0"/>
              </a:rPr>
              <a:t>4</a:t>
            </a:r>
            <a:r>
              <a:rPr lang="en-US" sz="2800">
                <a:latin typeface="Times New Roman" charset="0"/>
              </a:rPr>
              <a:t>: 17, 191, 291, 430, 434;</a:t>
            </a:r>
          </a:p>
          <a:p>
            <a:r>
              <a:rPr lang="en-US" sz="2800" i="1">
                <a:solidFill>
                  <a:srgbClr val="A40508"/>
                </a:solidFill>
                <a:latin typeface="Times New Roman" charset="0"/>
              </a:rPr>
              <a:t>5</a:t>
            </a:r>
            <a:r>
              <a:rPr lang="en-US" sz="2800">
                <a:latin typeface="Times New Roman" charset="0"/>
              </a:rPr>
              <a:t>: 363, 367, …&gt;</a:t>
            </a:r>
          </a:p>
        </p:txBody>
      </p:sp>
      <p:sp>
        <p:nvSpPr>
          <p:cNvPr id="62469" name="AutoShape 5"/>
          <p:cNvSpPr>
            <a:spLocks noChangeArrowheads="1"/>
          </p:cNvSpPr>
          <p:nvPr/>
        </p:nvSpPr>
        <p:spPr bwMode="auto">
          <a:xfrm>
            <a:off x="4800600" y="2438400"/>
            <a:ext cx="4113213" cy="1371600"/>
          </a:xfrm>
          <a:prstGeom prst="leftArrowCallout">
            <a:avLst>
              <a:gd name="adj1" fmla="val 25000"/>
              <a:gd name="adj2" fmla="val 25000"/>
              <a:gd name="adj3" fmla="val 49981"/>
              <a:gd name="adj4" fmla="val 66667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dirty="0">
                <a:latin typeface="Times New Roman" charset="0"/>
              </a:rPr>
              <a:t>Which of docs </a:t>
            </a:r>
            <a:r>
              <a:rPr lang="en-US" dirty="0">
                <a:solidFill>
                  <a:srgbClr val="A40508"/>
                </a:solidFill>
                <a:latin typeface="Times New Roman" charset="0"/>
              </a:rPr>
              <a:t>1,2,4,5</a:t>
            </a:r>
          </a:p>
          <a:p>
            <a:pPr algn="ctr" eaLnBrk="0" hangingPunct="0"/>
            <a:r>
              <a:rPr lang="en-US" dirty="0">
                <a:latin typeface="Times New Roman" charset="0"/>
              </a:rPr>
              <a:t>could contain “</a:t>
            </a:r>
            <a:r>
              <a:rPr lang="en-US" b="1" i="1" dirty="0">
                <a:latin typeface="Times New Roman" charset="0"/>
              </a:rPr>
              <a:t>to be</a:t>
            </a:r>
          </a:p>
          <a:p>
            <a:pPr algn="ctr" eaLnBrk="0" hangingPunct="0"/>
            <a:r>
              <a:rPr lang="en-US" b="1" i="1" dirty="0">
                <a:latin typeface="Times New Roman" charset="0"/>
              </a:rPr>
              <a:t>or not to be</a:t>
            </a:r>
            <a:r>
              <a:rPr lang="en-US" dirty="0">
                <a:latin typeface="Times New Roman" charset="0"/>
              </a:rPr>
              <a:t>”?</a:t>
            </a:r>
          </a:p>
        </p:txBody>
      </p:sp>
      <p:sp>
        <p:nvSpPr>
          <p:cNvPr id="62470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63071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0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2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Processing a phrase query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Extract inverted index entries for each distinct term: 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to, be, or, not.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Merge their </a:t>
            </a:r>
            <a:r>
              <a:rPr lang="en-US" i="1" dirty="0" err="1">
                <a:latin typeface="Calibri" charset="0"/>
                <a:ea typeface="ＭＳ Ｐゴシック" charset="0"/>
                <a:cs typeface="ＭＳ Ｐゴシック" charset="0"/>
              </a:rPr>
              <a:t>doc:position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lists to enumerate all positions with “</a:t>
            </a:r>
            <a:r>
              <a:rPr lang="en-US" b="1" i="1" dirty="0">
                <a:latin typeface="Calibri" charset="0"/>
                <a:ea typeface="ＭＳ Ｐゴシック" charset="0"/>
                <a:cs typeface="ＭＳ Ｐゴシック" charset="0"/>
              </a:rPr>
              <a:t>to be or not to be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”.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b="1" i="1" dirty="0">
                <a:latin typeface="Calibri" charset="0"/>
                <a:ea typeface="ＭＳ Ｐゴシック" charset="0"/>
              </a:rPr>
              <a:t>to</a:t>
            </a:r>
            <a:r>
              <a:rPr lang="en-US" i="1" dirty="0">
                <a:latin typeface="Calibri" charset="0"/>
                <a:ea typeface="ＭＳ Ｐゴシック" charset="0"/>
              </a:rPr>
              <a:t>: </a:t>
            </a:r>
          </a:p>
          <a:p>
            <a:pPr lvl="2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i="1" dirty="0">
                <a:latin typeface="Calibri" charset="0"/>
                <a:ea typeface="ＭＳ Ｐゴシック" charset="0"/>
              </a:rPr>
              <a:t>2</a:t>
            </a:r>
            <a:r>
              <a:rPr lang="en-US" sz="2400" dirty="0">
                <a:latin typeface="Calibri" charset="0"/>
                <a:ea typeface="ＭＳ Ｐゴシック" charset="0"/>
              </a:rPr>
              <a:t>:1,17,74,222,551;</a:t>
            </a:r>
            <a:r>
              <a:rPr lang="en-US" sz="2400" i="1" dirty="0">
                <a:latin typeface="Calibri" charset="0"/>
                <a:ea typeface="ＭＳ Ｐゴシック" charset="0"/>
              </a:rPr>
              <a:t> </a:t>
            </a:r>
            <a:r>
              <a:rPr lang="en-US" sz="2400" i="1" dirty="0">
                <a:solidFill>
                  <a:srgbClr val="990033"/>
                </a:solidFill>
                <a:latin typeface="Calibri" charset="0"/>
                <a:ea typeface="ＭＳ Ｐゴシック" charset="0"/>
              </a:rPr>
              <a:t>4</a:t>
            </a:r>
            <a:r>
              <a:rPr lang="en-US" sz="2400" dirty="0">
                <a:solidFill>
                  <a:srgbClr val="990033"/>
                </a:solidFill>
                <a:latin typeface="Calibri" charset="0"/>
                <a:ea typeface="ＭＳ Ｐゴシック" charset="0"/>
              </a:rPr>
              <a:t>:8,16,190,429,433;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i="1" dirty="0">
                <a:latin typeface="Calibri" charset="0"/>
                <a:ea typeface="ＭＳ Ｐゴシック" charset="0"/>
              </a:rPr>
              <a:t>7</a:t>
            </a:r>
            <a:r>
              <a:rPr lang="en-US" sz="2400" dirty="0">
                <a:latin typeface="Calibri" charset="0"/>
                <a:ea typeface="ＭＳ Ｐゴシック" charset="0"/>
              </a:rPr>
              <a:t>:13,23,191; ...</a:t>
            </a:r>
          </a:p>
          <a:p>
            <a:pPr lvl="1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b="1" i="1" dirty="0">
                <a:latin typeface="Calibri" charset="0"/>
                <a:ea typeface="ＭＳ Ｐゴシック" charset="0"/>
              </a:rPr>
              <a:t>be</a:t>
            </a:r>
            <a:r>
              <a:rPr lang="en-US" i="1" dirty="0">
                <a:latin typeface="Calibri" charset="0"/>
                <a:ea typeface="ＭＳ Ｐゴシック" charset="0"/>
              </a:rPr>
              <a:t>:  </a:t>
            </a:r>
          </a:p>
          <a:p>
            <a:pPr lvl="2"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sz="2400" i="1" dirty="0">
                <a:latin typeface="Calibri" charset="0"/>
                <a:ea typeface="ＭＳ Ｐゴシック" charset="0"/>
              </a:rPr>
              <a:t>1</a:t>
            </a:r>
            <a:r>
              <a:rPr lang="en-US" sz="2400" dirty="0">
                <a:latin typeface="Calibri" charset="0"/>
                <a:ea typeface="ＭＳ Ｐゴシック" charset="0"/>
              </a:rPr>
              <a:t>:17,19; </a:t>
            </a:r>
            <a:r>
              <a:rPr lang="en-US" sz="2400" i="1" dirty="0">
                <a:solidFill>
                  <a:srgbClr val="990033"/>
                </a:solidFill>
                <a:latin typeface="Calibri" charset="0"/>
                <a:ea typeface="ＭＳ Ｐゴシック" charset="0"/>
              </a:rPr>
              <a:t>4</a:t>
            </a:r>
            <a:r>
              <a:rPr lang="en-US" sz="2400" dirty="0">
                <a:solidFill>
                  <a:srgbClr val="990033"/>
                </a:solidFill>
                <a:latin typeface="Calibri" charset="0"/>
                <a:ea typeface="ＭＳ Ｐゴシック" charset="0"/>
              </a:rPr>
              <a:t>:17,191,291,430,434;</a:t>
            </a:r>
            <a:r>
              <a:rPr lang="en-US" sz="2400" dirty="0">
                <a:latin typeface="Calibri" charset="0"/>
                <a:ea typeface="ＭＳ Ｐゴシック" charset="0"/>
              </a:rPr>
              <a:t> </a:t>
            </a:r>
            <a:r>
              <a:rPr lang="en-US" sz="2400" i="1" dirty="0">
                <a:latin typeface="Calibri" charset="0"/>
                <a:ea typeface="ＭＳ Ｐゴシック" charset="0"/>
              </a:rPr>
              <a:t>5</a:t>
            </a:r>
            <a:r>
              <a:rPr lang="en-US" sz="2400" dirty="0">
                <a:latin typeface="Calibri" charset="0"/>
                <a:ea typeface="ＭＳ Ｐゴシック" charset="0"/>
              </a:rPr>
              <a:t>:14,19,101; ...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</a:pP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Same general method for proximity searches</a:t>
            </a:r>
            <a:endParaRPr lang="en-US" b="1" i="1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492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2288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4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8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Proximity queries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Arial" charset="0"/>
              </a:rPr>
              <a:t>LIMIT! /3 STATUTE /3 FEDERAL /2 TORT 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Again, here, /</a:t>
            </a:r>
            <a:r>
              <a:rPr lang="en-US" i="1" dirty="0">
                <a:latin typeface="Calibri" charset="0"/>
                <a:ea typeface="ＭＳ Ｐゴシック" charset="0"/>
                <a:cs typeface="Arial" charset="0"/>
              </a:rPr>
              <a:t>k</a:t>
            </a:r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 means “within </a:t>
            </a:r>
            <a:r>
              <a:rPr lang="en-US" i="1" dirty="0">
                <a:latin typeface="Calibri" charset="0"/>
                <a:ea typeface="ＭＳ Ｐゴシック" charset="0"/>
                <a:cs typeface="Arial" charset="0"/>
              </a:rPr>
              <a:t>k</a:t>
            </a:r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 words of”.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Clearly, positional indexes can be used for such queries; </a:t>
            </a:r>
            <a:r>
              <a:rPr lang="en-US" dirty="0" err="1">
                <a:latin typeface="Calibri" charset="0"/>
                <a:ea typeface="ＭＳ Ｐゴシック" charset="0"/>
                <a:cs typeface="Arial" charset="0"/>
              </a:rPr>
              <a:t>biword</a:t>
            </a:r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 indexes cannot.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Exercise: Adapt the linear merge of postings to handle proximity queries.  Can you make it work for any value of </a:t>
            </a:r>
            <a:r>
              <a:rPr lang="en-US" i="1" dirty="0">
                <a:latin typeface="Calibri" charset="0"/>
                <a:ea typeface="ＭＳ Ｐゴシック" charset="0"/>
                <a:cs typeface="Arial" charset="0"/>
              </a:rPr>
              <a:t>k</a:t>
            </a:r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?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This is a little tricky to do correctly and efficiently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Arial" charset="0"/>
              </a:rPr>
              <a:t>See Figure 2.12 of </a:t>
            </a:r>
            <a:r>
              <a:rPr lang="en-US" i="1" dirty="0">
                <a:latin typeface="Calibri" charset="0"/>
                <a:ea typeface="ＭＳ Ｐゴシック" charset="0"/>
                <a:cs typeface="Arial" charset="0"/>
              </a:rPr>
              <a:t>IIR</a:t>
            </a:r>
          </a:p>
        </p:txBody>
      </p:sp>
      <p:sp>
        <p:nvSpPr>
          <p:cNvPr id="6451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261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71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9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Positional index size</a:t>
            </a:r>
          </a:p>
        </p:txBody>
      </p:sp>
      <p:sp>
        <p:nvSpPr>
          <p:cNvPr id="65539" name="Rectangle 3"/>
          <p:cNvSpPr>
            <a:spLocks noChangeArrowheads="1"/>
          </p:cNvSpPr>
          <p:nvPr/>
        </p:nvSpPr>
        <p:spPr bwMode="auto">
          <a:xfrm>
            <a:off x="685800" y="4419600"/>
            <a:ext cx="77724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A50021"/>
              </a:buClr>
              <a:buSzPct val="60000"/>
              <a:buFont typeface="Wingdings" charset="0"/>
              <a:buChar char="n"/>
            </a:pPr>
            <a:endParaRPr lang="en-US" sz="2600"/>
          </a:p>
        </p:txBody>
      </p:sp>
      <p:sp>
        <p:nvSpPr>
          <p:cNvPr id="65540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 positional index expands postings storage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substantially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Even though indices can be compressed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Nevertheless, a positional index is now standardly used because of the power and usefulness of phrase and proximity queries … whether used explicitly or implicitly in a ranking retrieval system.</a:t>
            </a:r>
          </a:p>
        </p:txBody>
      </p:sp>
      <p:sp>
        <p:nvSpPr>
          <p:cNvPr id="65541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" y="61348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4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Positional index size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Need an entry for each occurrence, not just once per document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Index size depends on average document size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Average web page has &lt;1000 terms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SEC filings, books, even some epic poems … easily 100,000 terms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Consider a term with frequency 0.1%</a:t>
            </a:r>
          </a:p>
        </p:txBody>
      </p:sp>
      <p:sp>
        <p:nvSpPr>
          <p:cNvPr id="66564" name="AutoShape 4"/>
          <p:cNvSpPr>
            <a:spLocks noChangeArrowheads="1"/>
          </p:cNvSpPr>
          <p:nvPr/>
        </p:nvSpPr>
        <p:spPr bwMode="auto">
          <a:xfrm>
            <a:off x="8091488" y="2514600"/>
            <a:ext cx="976312" cy="685800"/>
          </a:xfrm>
          <a:prstGeom prst="leftArrow">
            <a:avLst>
              <a:gd name="adj1" fmla="val 50000"/>
              <a:gd name="adj2" fmla="val 35590"/>
            </a:avLst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b="1"/>
              <a:t>Why?</a:t>
            </a:r>
          </a:p>
        </p:txBody>
      </p:sp>
      <p:grpSp>
        <p:nvGrpSpPr>
          <p:cNvPr id="66565" name="Group 5"/>
          <p:cNvGrpSpPr>
            <a:grpSpLocks/>
          </p:cNvGrpSpPr>
          <p:nvPr/>
        </p:nvGrpSpPr>
        <p:grpSpPr bwMode="auto">
          <a:xfrm>
            <a:off x="762000" y="5029200"/>
            <a:ext cx="7769225" cy="1524000"/>
            <a:chOff x="624" y="3168"/>
            <a:chExt cx="4894" cy="960"/>
          </a:xfrm>
        </p:grpSpPr>
        <p:grpSp>
          <p:nvGrpSpPr>
            <p:cNvPr id="66567" name="Group 6"/>
            <p:cNvGrpSpPr>
              <a:grpSpLocks/>
            </p:cNvGrpSpPr>
            <p:nvPr/>
          </p:nvGrpSpPr>
          <p:grpSpPr bwMode="auto">
            <a:xfrm>
              <a:off x="624" y="3216"/>
              <a:ext cx="4894" cy="912"/>
              <a:chOff x="912" y="2448"/>
              <a:chExt cx="3888" cy="992"/>
            </a:xfrm>
          </p:grpSpPr>
          <p:sp>
            <p:nvSpPr>
              <p:cNvPr id="66569" name="Rectangle 7"/>
              <p:cNvSpPr>
                <a:spLocks noChangeArrowheads="1"/>
              </p:cNvSpPr>
              <p:nvPr/>
            </p:nvSpPr>
            <p:spPr bwMode="auto">
              <a:xfrm>
                <a:off x="3504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100</a:t>
                </a:r>
              </a:p>
            </p:txBody>
          </p:sp>
          <p:sp>
            <p:nvSpPr>
              <p:cNvPr id="66570" name="Rectangle 8"/>
              <p:cNvSpPr>
                <a:spLocks noChangeArrowheads="1"/>
              </p:cNvSpPr>
              <p:nvPr/>
            </p:nvSpPr>
            <p:spPr bwMode="auto">
              <a:xfrm>
                <a:off x="2208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</a:t>
                </a:r>
              </a:p>
            </p:txBody>
          </p:sp>
          <p:sp>
            <p:nvSpPr>
              <p:cNvPr id="66571" name="Rectangle 9"/>
              <p:cNvSpPr>
                <a:spLocks noChangeArrowheads="1"/>
              </p:cNvSpPr>
              <p:nvPr/>
            </p:nvSpPr>
            <p:spPr bwMode="auto">
              <a:xfrm>
                <a:off x="912" y="3109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100,000</a:t>
                </a:r>
              </a:p>
            </p:txBody>
          </p:sp>
          <p:sp>
            <p:nvSpPr>
              <p:cNvPr id="66572" name="Rectangle 10"/>
              <p:cNvSpPr>
                <a:spLocks noChangeArrowheads="1"/>
              </p:cNvSpPr>
              <p:nvPr/>
            </p:nvSpPr>
            <p:spPr bwMode="auto">
              <a:xfrm>
                <a:off x="3504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</a:t>
                </a:r>
              </a:p>
            </p:txBody>
          </p:sp>
          <p:sp>
            <p:nvSpPr>
              <p:cNvPr id="66573" name="Rectangle 11"/>
              <p:cNvSpPr>
                <a:spLocks noChangeArrowheads="1"/>
              </p:cNvSpPr>
              <p:nvPr/>
            </p:nvSpPr>
            <p:spPr bwMode="auto">
              <a:xfrm>
                <a:off x="2208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</a:t>
                </a:r>
              </a:p>
            </p:txBody>
          </p:sp>
          <p:sp>
            <p:nvSpPr>
              <p:cNvPr id="66574" name="Rectangle 12"/>
              <p:cNvSpPr>
                <a:spLocks noChangeArrowheads="1"/>
              </p:cNvSpPr>
              <p:nvPr/>
            </p:nvSpPr>
            <p:spPr bwMode="auto">
              <a:xfrm>
                <a:off x="912" y="2779"/>
                <a:ext cx="1296" cy="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1000</a:t>
                </a:r>
              </a:p>
            </p:txBody>
          </p:sp>
          <p:sp>
            <p:nvSpPr>
              <p:cNvPr id="66575" name="Rectangle 13"/>
              <p:cNvSpPr>
                <a:spLocks noChangeArrowheads="1"/>
              </p:cNvSpPr>
              <p:nvPr/>
            </p:nvSpPr>
            <p:spPr bwMode="auto">
              <a:xfrm>
                <a:off x="3504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000"/>
                  <a:t>Positional postings</a:t>
                </a:r>
              </a:p>
            </p:txBody>
          </p:sp>
          <p:sp>
            <p:nvSpPr>
              <p:cNvPr id="66576" name="Rectangle 14"/>
              <p:cNvSpPr>
                <a:spLocks noChangeArrowheads="1"/>
              </p:cNvSpPr>
              <p:nvPr/>
            </p:nvSpPr>
            <p:spPr bwMode="auto">
              <a:xfrm>
                <a:off x="2208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r>
                  <a:rPr lang="en-US" sz="2200"/>
                  <a:t>Postings</a:t>
                </a:r>
              </a:p>
            </p:txBody>
          </p:sp>
          <p:sp>
            <p:nvSpPr>
              <p:cNvPr id="66577" name="Rectangle 15"/>
              <p:cNvSpPr>
                <a:spLocks noChangeArrowheads="1"/>
              </p:cNvSpPr>
              <p:nvPr/>
            </p:nvSpPr>
            <p:spPr bwMode="auto">
              <a:xfrm>
                <a:off x="912" y="2448"/>
                <a:ext cx="1296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>
                  <a:spcBef>
                    <a:spcPct val="20000"/>
                  </a:spcBef>
                  <a:buClr>
                    <a:srgbClr val="A50021"/>
                  </a:buClr>
                  <a:buSzPct val="60000"/>
                  <a:buFont typeface="Wingdings" charset="0"/>
                  <a:buNone/>
                </a:pPr>
                <a:endParaRPr lang="en-US" sz="2200"/>
              </a:p>
            </p:txBody>
          </p:sp>
          <p:sp>
            <p:nvSpPr>
              <p:cNvPr id="66578" name="Line 16"/>
              <p:cNvSpPr>
                <a:spLocks noChangeShapeType="1"/>
              </p:cNvSpPr>
              <p:nvPr/>
            </p:nvSpPr>
            <p:spPr bwMode="auto">
              <a:xfrm>
                <a:off x="912" y="2448"/>
                <a:ext cx="3888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79" name="Line 17"/>
              <p:cNvSpPr>
                <a:spLocks noChangeShapeType="1"/>
              </p:cNvSpPr>
              <p:nvPr/>
            </p:nvSpPr>
            <p:spPr bwMode="auto">
              <a:xfrm>
                <a:off x="912" y="2779"/>
                <a:ext cx="38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0" name="Line 18"/>
              <p:cNvSpPr>
                <a:spLocks noChangeShapeType="1"/>
              </p:cNvSpPr>
              <p:nvPr/>
            </p:nvSpPr>
            <p:spPr bwMode="auto">
              <a:xfrm>
                <a:off x="912" y="3109"/>
                <a:ext cx="38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1" name="Line 19"/>
              <p:cNvSpPr>
                <a:spLocks noChangeShapeType="1"/>
              </p:cNvSpPr>
              <p:nvPr/>
            </p:nvSpPr>
            <p:spPr bwMode="auto">
              <a:xfrm>
                <a:off x="912" y="3440"/>
                <a:ext cx="3888" cy="0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2" name="Line 20"/>
              <p:cNvSpPr>
                <a:spLocks noChangeShapeType="1"/>
              </p:cNvSpPr>
              <p:nvPr/>
            </p:nvSpPr>
            <p:spPr bwMode="auto">
              <a:xfrm>
                <a:off x="912" y="2448"/>
                <a:ext cx="0" cy="992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3" name="Line 21"/>
              <p:cNvSpPr>
                <a:spLocks noChangeShapeType="1"/>
              </p:cNvSpPr>
              <p:nvPr/>
            </p:nvSpPr>
            <p:spPr bwMode="auto">
              <a:xfrm>
                <a:off x="2208" y="2448"/>
                <a:ext cx="0" cy="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4" name="Line 22"/>
              <p:cNvSpPr>
                <a:spLocks noChangeShapeType="1"/>
              </p:cNvSpPr>
              <p:nvPr/>
            </p:nvSpPr>
            <p:spPr bwMode="auto">
              <a:xfrm>
                <a:off x="3504" y="2448"/>
                <a:ext cx="0" cy="9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6585" name="Line 23"/>
              <p:cNvSpPr>
                <a:spLocks noChangeShapeType="1"/>
              </p:cNvSpPr>
              <p:nvPr/>
            </p:nvSpPr>
            <p:spPr bwMode="auto">
              <a:xfrm>
                <a:off x="4800" y="2448"/>
                <a:ext cx="0" cy="992"/>
              </a:xfrm>
              <a:prstGeom prst="line">
                <a:avLst/>
              </a:prstGeom>
              <a:noFill/>
              <a:ln w="28575" cap="sq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6568" name="Rectangle 24"/>
            <p:cNvSpPr>
              <a:spLocks noChangeArrowheads="1"/>
            </p:cNvSpPr>
            <p:nvPr/>
          </p:nvSpPr>
          <p:spPr bwMode="auto">
            <a:xfrm>
              <a:off x="624" y="3168"/>
              <a:ext cx="163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/>
                <a:t>Document size</a:t>
              </a:r>
              <a:endParaRPr lang="en-US" b="1"/>
            </a:p>
          </p:txBody>
        </p:sp>
      </p:grpSp>
      <p:sp>
        <p:nvSpPr>
          <p:cNvPr id="66566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509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1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107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656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410199" y="4191000"/>
            <a:ext cx="3651249" cy="533400"/>
          </a:xfrm>
          <a:prstGeom prst="rect">
            <a:avLst/>
          </a:prstGeom>
          <a:solidFill>
            <a:srgbClr val="FAC0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800" b="1" dirty="0">
                <a:solidFill>
                  <a:srgbClr val="000000"/>
                </a:solidFill>
                <a:latin typeface="Consolas"/>
                <a:cs typeface="Consolas"/>
              </a:rPr>
              <a:t>how trap mice alive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classic search model</a:t>
            </a:r>
          </a:p>
        </p:txBody>
      </p:sp>
      <p:sp>
        <p:nvSpPr>
          <p:cNvPr id="28675" name="Line 3"/>
          <p:cNvSpPr>
            <a:spLocks noChangeShapeType="1"/>
          </p:cNvSpPr>
          <p:nvPr/>
        </p:nvSpPr>
        <p:spPr bwMode="auto">
          <a:xfrm>
            <a:off x="5308600" y="5761038"/>
            <a:ext cx="0" cy="2381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 type="triangle" w="med" len="med"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8676" name="AutoShape 4"/>
          <p:cNvSpPr>
            <a:spLocks noChangeArrowheads="1"/>
          </p:cNvSpPr>
          <p:nvPr/>
        </p:nvSpPr>
        <p:spPr bwMode="auto">
          <a:xfrm>
            <a:off x="5562600" y="6142038"/>
            <a:ext cx="1617663" cy="639762"/>
          </a:xfrm>
          <a:prstGeom prst="flowChartMultidocument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Collection</a:t>
            </a:r>
          </a:p>
        </p:txBody>
      </p:sp>
      <p:sp>
        <p:nvSpPr>
          <p:cNvPr id="28677" name="Oval 5"/>
          <p:cNvSpPr>
            <a:spLocks noChangeArrowheads="1"/>
          </p:cNvSpPr>
          <p:nvPr/>
        </p:nvSpPr>
        <p:spPr bwMode="auto">
          <a:xfrm>
            <a:off x="1939925" y="1587500"/>
            <a:ext cx="1617663" cy="63976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User task</a:t>
            </a:r>
          </a:p>
        </p:txBody>
      </p:sp>
      <p:sp>
        <p:nvSpPr>
          <p:cNvPr id="28678" name="Oval 6"/>
          <p:cNvSpPr>
            <a:spLocks noChangeArrowheads="1"/>
          </p:cNvSpPr>
          <p:nvPr/>
        </p:nvSpPr>
        <p:spPr bwMode="auto">
          <a:xfrm>
            <a:off x="1939925" y="2867025"/>
            <a:ext cx="1617663" cy="638175"/>
          </a:xfrm>
          <a:prstGeom prst="ellipse">
            <a:avLst/>
          </a:prstGeom>
          <a:solidFill>
            <a:srgbClr val="C6D9F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 Info need</a:t>
            </a:r>
            <a:br>
              <a:rPr lang="en-US" sz="1400" b="1" dirty="0">
                <a:latin typeface="Arial" charset="0"/>
              </a:rPr>
            </a:br>
            <a:endParaRPr lang="en-US" sz="1400" b="1" dirty="0">
              <a:latin typeface="Arial" charset="0"/>
            </a:endParaRPr>
          </a:p>
        </p:txBody>
      </p:sp>
      <p:sp>
        <p:nvSpPr>
          <p:cNvPr id="28679" name="AutoShape 7"/>
          <p:cNvSpPr>
            <a:spLocks noChangeArrowheads="1"/>
          </p:cNvSpPr>
          <p:nvPr/>
        </p:nvSpPr>
        <p:spPr bwMode="auto">
          <a:xfrm>
            <a:off x="1939925" y="4038600"/>
            <a:ext cx="1617663" cy="641350"/>
          </a:xfrm>
          <a:prstGeom prst="flowChartManualInput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Query</a:t>
            </a:r>
            <a:br>
              <a:rPr lang="en-US" sz="1400" b="1" dirty="0">
                <a:latin typeface="Arial" charset="0"/>
              </a:rPr>
            </a:br>
            <a:endParaRPr lang="en-US" sz="1400" b="1" dirty="0">
              <a:latin typeface="Arial" charset="0"/>
            </a:endParaRP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>
            <a:off x="2743199" y="2227263"/>
            <a:ext cx="4763" cy="668337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83" name="Line 11"/>
          <p:cNvSpPr>
            <a:spLocks noChangeShapeType="1"/>
          </p:cNvSpPr>
          <p:nvPr/>
        </p:nvSpPr>
        <p:spPr bwMode="auto">
          <a:xfrm>
            <a:off x="2743200" y="3505200"/>
            <a:ext cx="0" cy="64135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84" name="AutoShape 12"/>
          <p:cNvSpPr>
            <a:spLocks noChangeArrowheads="1"/>
          </p:cNvSpPr>
          <p:nvPr/>
        </p:nvSpPr>
        <p:spPr bwMode="auto">
          <a:xfrm>
            <a:off x="3235325" y="6049963"/>
            <a:ext cx="1617663" cy="639762"/>
          </a:xfrm>
          <a:prstGeom prst="flowChartTerminator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Results</a:t>
            </a:r>
            <a:br>
              <a:rPr lang="en-US" sz="1400" b="1" dirty="0">
                <a:latin typeface="Arial" charset="0"/>
              </a:rPr>
            </a:br>
            <a:endParaRPr lang="en-US" sz="1400" b="1" dirty="0">
              <a:latin typeface="Arial" charset="0"/>
            </a:endParaRPr>
          </a:p>
        </p:txBody>
      </p:sp>
      <p:sp>
        <p:nvSpPr>
          <p:cNvPr id="28685" name="AutoShape 13"/>
          <p:cNvSpPr>
            <a:spLocks noChangeArrowheads="1"/>
          </p:cNvSpPr>
          <p:nvPr/>
        </p:nvSpPr>
        <p:spPr bwMode="auto">
          <a:xfrm>
            <a:off x="3235325" y="5160963"/>
            <a:ext cx="1617663" cy="639762"/>
          </a:xfrm>
          <a:prstGeom prst="flowChartProcess">
            <a:avLst/>
          </a:prstGeom>
          <a:solidFill>
            <a:srgbClr val="C6D9F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Search</a:t>
            </a:r>
          </a:p>
          <a:p>
            <a:pPr algn="ctr" eaLnBrk="0" hangingPunct="0"/>
            <a:r>
              <a:rPr lang="en-US" sz="1400" b="1" dirty="0">
                <a:latin typeface="Arial" charset="0"/>
              </a:rPr>
              <a:t>engine</a:t>
            </a:r>
            <a:br>
              <a:rPr lang="en-US" sz="1400" b="1" dirty="0">
                <a:latin typeface="Arial" charset="0"/>
              </a:rPr>
            </a:br>
            <a:endParaRPr lang="en-US" sz="1400" b="1" dirty="0">
              <a:latin typeface="Arial" charset="0"/>
            </a:endParaRPr>
          </a:p>
        </p:txBody>
      </p:sp>
      <p:sp>
        <p:nvSpPr>
          <p:cNvPr id="28686" name="Oval 14"/>
          <p:cNvSpPr>
            <a:spLocks noChangeArrowheads="1"/>
          </p:cNvSpPr>
          <p:nvPr/>
        </p:nvSpPr>
        <p:spPr bwMode="auto">
          <a:xfrm>
            <a:off x="258763" y="6049963"/>
            <a:ext cx="1722437" cy="639762"/>
          </a:xfrm>
          <a:prstGeom prst="ellipse">
            <a:avLst/>
          </a:prstGeom>
          <a:solidFill>
            <a:srgbClr val="C6D9F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 dirty="0">
                <a:latin typeface="Arial" charset="0"/>
              </a:rPr>
              <a:t>Query</a:t>
            </a:r>
            <a:br>
              <a:rPr lang="en-US" sz="1400" b="1" dirty="0">
                <a:latin typeface="Arial" charset="0"/>
              </a:rPr>
            </a:br>
            <a:r>
              <a:rPr lang="en-US" sz="1400" b="1" dirty="0">
                <a:latin typeface="Arial" charset="0"/>
              </a:rPr>
              <a:t>refinement </a:t>
            </a:r>
          </a:p>
        </p:txBody>
      </p:sp>
      <p:sp>
        <p:nvSpPr>
          <p:cNvPr id="28687" name="Line 15"/>
          <p:cNvSpPr>
            <a:spLocks noChangeShapeType="1"/>
          </p:cNvSpPr>
          <p:nvPr/>
        </p:nvSpPr>
        <p:spPr bwMode="auto">
          <a:xfrm>
            <a:off x="2819400" y="4724400"/>
            <a:ext cx="1222375" cy="4365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88" name="Line 16"/>
          <p:cNvSpPr>
            <a:spLocks noChangeShapeType="1"/>
          </p:cNvSpPr>
          <p:nvPr/>
        </p:nvSpPr>
        <p:spPr bwMode="auto">
          <a:xfrm flipH="1" flipV="1">
            <a:off x="4841875" y="5535613"/>
            <a:ext cx="1482725" cy="60642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89" name="Line 17"/>
          <p:cNvSpPr>
            <a:spLocks noChangeShapeType="1"/>
          </p:cNvSpPr>
          <p:nvPr/>
        </p:nvSpPr>
        <p:spPr bwMode="auto">
          <a:xfrm flipH="1">
            <a:off x="1981200" y="6359525"/>
            <a:ext cx="1254125" cy="1111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90" name="Line 18"/>
          <p:cNvSpPr>
            <a:spLocks noChangeShapeType="1"/>
          </p:cNvSpPr>
          <p:nvPr/>
        </p:nvSpPr>
        <p:spPr bwMode="auto">
          <a:xfrm flipV="1">
            <a:off x="1046162" y="4495800"/>
            <a:ext cx="20637" cy="1554163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91" name="Line 19"/>
          <p:cNvSpPr>
            <a:spLocks noChangeShapeType="1"/>
          </p:cNvSpPr>
          <p:nvPr/>
        </p:nvSpPr>
        <p:spPr bwMode="auto">
          <a:xfrm>
            <a:off x="1066800" y="4495800"/>
            <a:ext cx="762000" cy="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8692" name="Line 20"/>
          <p:cNvSpPr>
            <a:spLocks noChangeShapeType="1"/>
          </p:cNvSpPr>
          <p:nvPr/>
        </p:nvSpPr>
        <p:spPr bwMode="auto">
          <a:xfrm>
            <a:off x="4038600" y="5802313"/>
            <a:ext cx="0" cy="238125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54741" name="Text Box 21"/>
          <p:cNvSpPr txBox="1">
            <a:spLocks noChangeArrowheads="1"/>
          </p:cNvSpPr>
          <p:nvPr/>
        </p:nvSpPr>
        <p:spPr bwMode="auto">
          <a:xfrm>
            <a:off x="5407025" y="1557338"/>
            <a:ext cx="2951163" cy="7016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SzPct val="75000"/>
              <a:buFont typeface="Comic Sans MS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" charset="0"/>
              </a:rPr>
              <a:t>Get rid of mice in a politically correct way</a:t>
            </a:r>
            <a:endParaRPr kumimoji="1" lang="en-US" sz="2000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charset="0"/>
            </a:endParaRPr>
          </a:p>
        </p:txBody>
      </p:sp>
      <p:sp>
        <p:nvSpPr>
          <p:cNvPr id="28694" name="Text Box 22"/>
          <p:cNvSpPr txBox="1">
            <a:spLocks noChangeArrowheads="1"/>
          </p:cNvSpPr>
          <p:nvPr/>
        </p:nvSpPr>
        <p:spPr bwMode="auto">
          <a:xfrm>
            <a:off x="5410200" y="2849563"/>
            <a:ext cx="2824162" cy="579437"/>
          </a:xfrm>
          <a:prstGeom prst="rect">
            <a:avLst/>
          </a:prstGeom>
          <a:solidFill>
            <a:srgbClr val="FAC090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>
              <a:lnSpc>
                <a:spcPct val="70000"/>
              </a:lnSpc>
              <a:spcBef>
                <a:spcPct val="50000"/>
              </a:spcBef>
              <a:buClr>
                <a:schemeClr val="folHlink"/>
              </a:buClr>
              <a:buSzPct val="75000"/>
              <a:buFont typeface="Comic Sans MS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" charset="0"/>
              </a:rPr>
              <a:t>Info about removing mice</a:t>
            </a:r>
          </a:p>
          <a:p>
            <a:pPr>
              <a:lnSpc>
                <a:spcPct val="40000"/>
              </a:lnSpc>
              <a:spcBef>
                <a:spcPct val="50000"/>
              </a:spcBef>
              <a:buClr>
                <a:schemeClr val="folHlink"/>
              </a:buClr>
              <a:buSzPct val="75000"/>
              <a:buFont typeface="Comic Sans MS" charset="0"/>
              <a:buNone/>
            </a:pPr>
            <a:r>
              <a:rPr kumimoji="1" lang="en-US" sz="2000" dirty="0">
                <a:solidFill>
                  <a:schemeClr val="tx2"/>
                </a:solidFill>
                <a:latin typeface="Times New Roman" charset="0"/>
              </a:rPr>
              <a:t>without killing them </a:t>
            </a:r>
          </a:p>
        </p:txBody>
      </p:sp>
      <p:sp>
        <p:nvSpPr>
          <p:cNvPr id="28698" name="Line 26"/>
          <p:cNvSpPr>
            <a:spLocks noChangeShapeType="1"/>
          </p:cNvSpPr>
          <p:nvPr/>
        </p:nvSpPr>
        <p:spPr bwMode="auto">
          <a:xfrm flipH="1">
            <a:off x="6781800" y="2362201"/>
            <a:ext cx="0" cy="457199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8699" name="Line 27"/>
          <p:cNvSpPr>
            <a:spLocks noChangeShapeType="1"/>
          </p:cNvSpPr>
          <p:nvPr/>
        </p:nvSpPr>
        <p:spPr bwMode="auto">
          <a:xfrm>
            <a:off x="6781801" y="3429001"/>
            <a:ext cx="0" cy="761999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square" anchor="ctr">
            <a:spAutoFit/>
          </a:bodyPr>
          <a:lstStyle/>
          <a:p>
            <a:endParaRPr lang="en-US"/>
          </a:p>
        </p:txBody>
      </p:sp>
      <p:cxnSp>
        <p:nvCxnSpPr>
          <p:cNvPr id="28701" name="AutoShape 29"/>
          <p:cNvCxnSpPr>
            <a:cxnSpLocks noChangeShapeType="1"/>
          </p:cNvCxnSpPr>
          <p:nvPr/>
        </p:nvCxnSpPr>
        <p:spPr bwMode="auto">
          <a:xfrm flipH="1">
            <a:off x="2874963" y="2357438"/>
            <a:ext cx="250825" cy="0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 type="triangle" w="med" len="med"/>
              </a14:hiddenLine>
            </a:ext>
          </a:extLst>
        </p:spPr>
      </p:cxnSp>
      <p:grpSp>
        <p:nvGrpSpPr>
          <p:cNvPr id="2" name="Group 30"/>
          <p:cNvGrpSpPr>
            <a:grpSpLocks/>
          </p:cNvGrpSpPr>
          <p:nvPr/>
        </p:nvGrpSpPr>
        <p:grpSpPr bwMode="auto">
          <a:xfrm>
            <a:off x="2819401" y="2373313"/>
            <a:ext cx="3951288" cy="369887"/>
            <a:chOff x="1776" y="1102"/>
            <a:chExt cx="2489" cy="233"/>
          </a:xfrm>
        </p:grpSpPr>
        <p:sp>
          <p:nvSpPr>
            <p:cNvPr id="28711" name="Text Box 31"/>
            <p:cNvSpPr txBox="1">
              <a:spLocks noChangeArrowheads="1"/>
            </p:cNvSpPr>
            <p:nvPr/>
          </p:nvSpPr>
          <p:spPr bwMode="auto">
            <a:xfrm>
              <a:off x="2277" y="1102"/>
              <a:ext cx="1127" cy="233"/>
            </a:xfrm>
            <a:prstGeom prst="rect">
              <a:avLst/>
            </a:prstGeom>
            <a:solidFill>
              <a:srgbClr val="88F29C"/>
            </a:solidFill>
            <a:ln w="28575">
              <a:solidFill>
                <a:srgbClr val="980000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>
                <a:spcBef>
                  <a:spcPct val="20000"/>
                </a:spcBef>
                <a:buClr>
                  <a:schemeClr val="folHlink"/>
                </a:buClr>
                <a:buSzPct val="75000"/>
                <a:buFont typeface="Comic Sans MS" charset="0"/>
                <a:buNone/>
              </a:pPr>
              <a:r>
                <a:rPr kumimoji="1" lang="en-US" sz="1800">
                  <a:solidFill>
                    <a:srgbClr val="980000"/>
                  </a:solidFill>
                  <a:latin typeface="Arial" charset="0"/>
                </a:rPr>
                <a:t>Misconception?</a:t>
              </a:r>
              <a:endParaRPr kumimoji="1" lang="en-US" sz="2800">
                <a:solidFill>
                  <a:srgbClr val="980000"/>
                </a:solidFill>
                <a:latin typeface="Arial" charset="0"/>
              </a:endParaRPr>
            </a:p>
          </p:txBody>
        </p:sp>
        <p:cxnSp>
          <p:nvCxnSpPr>
            <p:cNvPr id="28712" name="AutoShape 32"/>
            <p:cNvCxnSpPr>
              <a:cxnSpLocks noChangeShapeType="1"/>
              <a:stCxn id="28711" idx="1"/>
            </p:cNvCxnSpPr>
            <p:nvPr/>
          </p:nvCxnSpPr>
          <p:spPr bwMode="auto">
            <a:xfrm flipH="1" flipV="1">
              <a:off x="1776" y="1191"/>
              <a:ext cx="501" cy="28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8713" name="AutoShape 33"/>
            <p:cNvCxnSpPr>
              <a:cxnSpLocks noChangeShapeType="1"/>
              <a:stCxn id="28711" idx="3"/>
            </p:cNvCxnSpPr>
            <p:nvPr/>
          </p:nvCxnSpPr>
          <p:spPr bwMode="auto">
            <a:xfrm>
              <a:off x="3404" y="1218"/>
              <a:ext cx="861" cy="4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" name="Group 38"/>
          <p:cNvGrpSpPr>
            <a:grpSpLocks/>
          </p:cNvGrpSpPr>
          <p:nvPr/>
        </p:nvGrpSpPr>
        <p:grpSpPr bwMode="auto">
          <a:xfrm>
            <a:off x="2819401" y="3505200"/>
            <a:ext cx="3970338" cy="369888"/>
            <a:chOff x="1776" y="2161"/>
            <a:chExt cx="2501" cy="233"/>
          </a:xfrm>
        </p:grpSpPr>
        <p:sp>
          <p:nvSpPr>
            <p:cNvPr id="28705" name="Text Box 39"/>
            <p:cNvSpPr txBox="1">
              <a:spLocks noChangeArrowheads="1"/>
            </p:cNvSpPr>
            <p:nvPr/>
          </p:nvSpPr>
          <p:spPr bwMode="auto">
            <a:xfrm>
              <a:off x="2278" y="2161"/>
              <a:ext cx="1143" cy="233"/>
            </a:xfrm>
            <a:prstGeom prst="rect">
              <a:avLst/>
            </a:prstGeom>
            <a:solidFill>
              <a:srgbClr val="88F29C"/>
            </a:solidFill>
            <a:ln w="28575">
              <a:solidFill>
                <a:srgbClr val="980000"/>
              </a:solid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Arial Unicode MS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Arial Unicode MS" charset="0"/>
                  <a:cs typeface="Arial Unicode MS" charset="0"/>
                </a:defRPr>
              </a:lvl9pPr>
            </a:lstStyle>
            <a:p>
              <a:pPr>
                <a:spcBef>
                  <a:spcPct val="20000"/>
                </a:spcBef>
                <a:buClr>
                  <a:schemeClr val="folHlink"/>
                </a:buClr>
                <a:buSzPct val="75000"/>
                <a:buFont typeface="Comic Sans MS" charset="0"/>
                <a:buNone/>
              </a:pPr>
              <a:r>
                <a:rPr kumimoji="1" lang="en-US" sz="1800">
                  <a:solidFill>
                    <a:srgbClr val="980000"/>
                  </a:solidFill>
                  <a:latin typeface="Arial" charset="0"/>
                </a:rPr>
                <a:t>Misformulation?</a:t>
              </a:r>
              <a:endParaRPr kumimoji="1" lang="en-US" sz="2800">
                <a:solidFill>
                  <a:srgbClr val="980000"/>
                </a:solidFill>
                <a:latin typeface="Arial" charset="0"/>
              </a:endParaRPr>
            </a:p>
          </p:txBody>
        </p:sp>
        <p:cxnSp>
          <p:nvCxnSpPr>
            <p:cNvPr id="28706" name="AutoShape 40"/>
            <p:cNvCxnSpPr>
              <a:cxnSpLocks noChangeShapeType="1"/>
              <a:stCxn id="28705" idx="1"/>
            </p:cNvCxnSpPr>
            <p:nvPr/>
          </p:nvCxnSpPr>
          <p:spPr bwMode="auto">
            <a:xfrm flipH="1">
              <a:off x="1776" y="2278"/>
              <a:ext cx="502" cy="27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28707" name="AutoShape 41"/>
            <p:cNvCxnSpPr>
              <a:cxnSpLocks noChangeShapeType="1"/>
            </p:cNvCxnSpPr>
            <p:nvPr/>
          </p:nvCxnSpPr>
          <p:spPr bwMode="auto">
            <a:xfrm flipV="1">
              <a:off x="3400" y="2281"/>
              <a:ext cx="877" cy="5"/>
            </a:xfrm>
            <a:prstGeom prst="straightConnector1">
              <a:avLst/>
            </a:prstGeom>
            <a:noFill/>
            <a:ln w="28575">
              <a:solidFill>
                <a:srgbClr val="98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6" name="Rounded Rectangle 5"/>
          <p:cNvSpPr/>
          <p:nvPr/>
        </p:nvSpPr>
        <p:spPr>
          <a:xfrm>
            <a:off x="8001000" y="4267200"/>
            <a:ext cx="914400" cy="3810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00" dirty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04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54741" grpId="0" animBg="1"/>
      <p:bldP spid="28694" grpId="0" animBg="1"/>
      <p:bldP spid="28698" grpId="0" animBg="1"/>
      <p:bldP spid="28699" grpId="0" animBg="1"/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Rules of thumb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 positional index is 2–4 as large as a non-positional index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Positional index size 35–50% of volume of original text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Caveat: all of this holds for “English-like” languages</a:t>
            </a:r>
          </a:p>
          <a:p>
            <a:pPr lvl="1" eaLnBrk="1" hangingPunct="1"/>
            <a:endParaRPr lang="en-US" dirty="0">
              <a:latin typeface="Calibri" charset="0"/>
              <a:ea typeface="ＭＳ Ｐゴシック" charset="0"/>
            </a:endParaRPr>
          </a:p>
        </p:txBody>
      </p:sp>
      <p:sp>
        <p:nvSpPr>
          <p:cNvPr id="67588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2.4.2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2266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Combination schemes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These two approaches can be profitably combined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For particular phrases (</a:t>
            </a:r>
            <a:r>
              <a:rPr lang="en-US" b="1" i="1" dirty="0">
                <a:latin typeface="Calibri" charset="0"/>
                <a:ea typeface="ＭＳ Ｐゴシック" charset="0"/>
              </a:rPr>
              <a:t>“Michael Jackson”, “Britney Spears”</a:t>
            </a:r>
            <a:r>
              <a:rPr lang="en-US" dirty="0">
                <a:latin typeface="Calibri" charset="0"/>
                <a:ea typeface="ＭＳ Ｐゴシック" charset="0"/>
              </a:rPr>
              <a:t>) it is inefficient to keep on merging positional postings lists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Even more so for phrases like </a:t>
            </a:r>
            <a:r>
              <a:rPr lang="en-US" b="1" i="1" dirty="0">
                <a:latin typeface="Calibri" charset="0"/>
                <a:ea typeface="ＭＳ Ｐゴシック" charset="0"/>
              </a:rPr>
              <a:t>“The Who”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Williams et al. (2004) evaluate a more sophisticated mixed indexing scheme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A typical web query mixture was executed in ¼ of the time of using just a positional index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It required 26% more space than having a positional index alone</a:t>
            </a:r>
          </a:p>
        </p:txBody>
      </p:sp>
      <p:sp>
        <p:nvSpPr>
          <p:cNvPr id="68612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11636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2.4.3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261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3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Phrase queries and positional indexes</a:t>
            </a:r>
          </a:p>
        </p:txBody>
      </p:sp>
    </p:spTree>
    <p:extLst>
      <p:ext uri="{BB962C8B-B14F-4D97-AF65-F5344CB8AC3E}">
        <p14:creationId xmlns:p14="http://schemas.microsoft.com/office/powerpoint/2010/main" val="337919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Structured vs. Unstructured Data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2266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6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latin typeface="Calibri" charset="0"/>
                <a:ea typeface="ＭＳ Ｐゴシック" charset="0"/>
                <a:cs typeface="ＭＳ Ｐゴシック" charset="0"/>
              </a:rPr>
              <a:t>What’s ahead in IR?</a:t>
            </a:r>
            <a:br>
              <a:rPr lang="en-US" sz="3600" dirty="0"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>
                <a:latin typeface="Calibri" charset="0"/>
                <a:ea typeface="ＭＳ Ｐゴシック" charset="0"/>
                <a:cs typeface="ＭＳ Ｐゴシック" charset="0"/>
              </a:rPr>
              <a:t>Beyond term search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What about phrases?</a:t>
            </a:r>
          </a:p>
          <a:p>
            <a:pPr lvl="1" eaLnBrk="1" hangingPunct="1"/>
            <a:r>
              <a:rPr lang="en-US" b="1" i="1">
                <a:latin typeface="Calibri" charset="0"/>
                <a:ea typeface="ＭＳ Ｐゴシック" charset="0"/>
              </a:rPr>
              <a:t>Stanford University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Proximity: Find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Gates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NEAR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Microsoft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.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Need index to capture position information in docs.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Zones in documents: Find documents with (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author =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Ullman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)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 AND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(text contains </a:t>
            </a:r>
            <a:r>
              <a:rPr lang="en-US" b="1" i="1">
                <a:latin typeface="Calibri" charset="0"/>
                <a:ea typeface="ＭＳ Ｐゴシック" charset="0"/>
                <a:cs typeface="ＭＳ Ｐゴシック" charset="0"/>
              </a:rPr>
              <a:t>automata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).</a:t>
            </a:r>
          </a:p>
        </p:txBody>
      </p:sp>
      <p:sp>
        <p:nvSpPr>
          <p:cNvPr id="573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BFC4FA0A-FDC0-704F-996A-BA06E771CD74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75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2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Evidence accumulation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1 vs. 0 occurrence of a search term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2 vs. 1 occurrence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3 vs. 2 occurrences, etc.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Usually more seems better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Need term frequency information in docs</a:t>
            </a:r>
          </a:p>
        </p:txBody>
      </p:sp>
      <p:sp>
        <p:nvSpPr>
          <p:cNvPr id="583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115B40BC-080B-C044-9E56-D739318F930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0956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8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Ranking search results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Boolean queries give inclusion or exclusion of docs.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Often we want to rank/group results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Need to measure proximity from query to each doc.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Need to decide whether docs presented to user are singletons, or a group of docs covering various aspects of the query.</a:t>
            </a:r>
          </a:p>
        </p:txBody>
      </p:sp>
      <p:sp>
        <p:nvSpPr>
          <p:cNvPr id="593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80B61477-150D-2F4F-ADE6-3EE5A30FA80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96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8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  <a:t>IR vs. databases:</a:t>
            </a:r>
            <a:b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>
                <a:latin typeface="Calibri" charset="0"/>
                <a:ea typeface="ＭＳ Ｐゴシック" charset="0"/>
                <a:cs typeface="ＭＳ Ｐゴシック" charset="0"/>
              </a:rPr>
              <a:t>Structured vs unstructured data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Structured data tends to refer to information in “tables”</a:t>
            </a:r>
          </a:p>
        </p:txBody>
      </p:sp>
      <p:sp>
        <p:nvSpPr>
          <p:cNvPr id="604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83F905B5-E59E-184C-8413-0105356D0FE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60421" name="Rectangle 4"/>
          <p:cNvSpPr>
            <a:spLocks noChangeArrowheads="1"/>
          </p:cNvSpPr>
          <p:nvPr/>
        </p:nvSpPr>
        <p:spPr bwMode="auto">
          <a:xfrm>
            <a:off x="1524000" y="2667000"/>
            <a:ext cx="6172200" cy="22098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2" name="Rectangle 5"/>
          <p:cNvSpPr>
            <a:spLocks noChangeArrowheads="1"/>
          </p:cNvSpPr>
          <p:nvPr/>
        </p:nvSpPr>
        <p:spPr bwMode="auto">
          <a:xfrm>
            <a:off x="1524000" y="3200400"/>
            <a:ext cx="61722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3" name="Rectangle 6"/>
          <p:cNvSpPr>
            <a:spLocks noChangeArrowheads="1"/>
          </p:cNvSpPr>
          <p:nvPr/>
        </p:nvSpPr>
        <p:spPr bwMode="auto">
          <a:xfrm>
            <a:off x="1524000" y="3733800"/>
            <a:ext cx="61722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4" name="Rectangle 7"/>
          <p:cNvSpPr>
            <a:spLocks noChangeArrowheads="1"/>
          </p:cNvSpPr>
          <p:nvPr/>
        </p:nvSpPr>
        <p:spPr bwMode="auto">
          <a:xfrm>
            <a:off x="3429000" y="2667000"/>
            <a:ext cx="2362200" cy="2209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0425" name="Text Box 8"/>
          <p:cNvSpPr txBox="1">
            <a:spLocks noChangeArrowheads="1"/>
          </p:cNvSpPr>
          <p:nvPr/>
        </p:nvSpPr>
        <p:spPr bwMode="auto">
          <a:xfrm>
            <a:off x="1658938" y="2743200"/>
            <a:ext cx="15414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Employee</a:t>
            </a:r>
          </a:p>
        </p:txBody>
      </p:sp>
      <p:sp>
        <p:nvSpPr>
          <p:cNvPr id="60426" name="Text Box 9"/>
          <p:cNvSpPr txBox="1">
            <a:spLocks noChangeArrowheads="1"/>
          </p:cNvSpPr>
          <p:nvPr/>
        </p:nvSpPr>
        <p:spPr bwMode="auto">
          <a:xfrm>
            <a:off x="3944938" y="2743200"/>
            <a:ext cx="13890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Manager</a:t>
            </a:r>
          </a:p>
        </p:txBody>
      </p:sp>
      <p:sp>
        <p:nvSpPr>
          <p:cNvPr id="60427" name="Text Box 10"/>
          <p:cNvSpPr txBox="1">
            <a:spLocks noChangeArrowheads="1"/>
          </p:cNvSpPr>
          <p:nvPr/>
        </p:nvSpPr>
        <p:spPr bwMode="auto">
          <a:xfrm>
            <a:off x="6183313" y="2743200"/>
            <a:ext cx="10493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Salary</a:t>
            </a:r>
          </a:p>
        </p:txBody>
      </p:sp>
      <p:sp>
        <p:nvSpPr>
          <p:cNvPr id="60428" name="Text Box 11"/>
          <p:cNvSpPr txBox="1">
            <a:spLocks noChangeArrowheads="1"/>
          </p:cNvSpPr>
          <p:nvPr/>
        </p:nvSpPr>
        <p:spPr bwMode="auto">
          <a:xfrm>
            <a:off x="1654175" y="3276600"/>
            <a:ext cx="9636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Smith</a:t>
            </a:r>
          </a:p>
        </p:txBody>
      </p:sp>
      <p:sp>
        <p:nvSpPr>
          <p:cNvPr id="60429" name="Text Box 12"/>
          <p:cNvSpPr txBox="1">
            <a:spLocks noChangeArrowheads="1"/>
          </p:cNvSpPr>
          <p:nvPr/>
        </p:nvSpPr>
        <p:spPr bwMode="auto">
          <a:xfrm>
            <a:off x="3886200" y="3276600"/>
            <a:ext cx="998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Jones</a:t>
            </a:r>
          </a:p>
        </p:txBody>
      </p:sp>
      <p:sp>
        <p:nvSpPr>
          <p:cNvPr id="60430" name="Text Box 13"/>
          <p:cNvSpPr txBox="1">
            <a:spLocks noChangeArrowheads="1"/>
          </p:cNvSpPr>
          <p:nvPr/>
        </p:nvSpPr>
        <p:spPr bwMode="auto">
          <a:xfrm>
            <a:off x="6205538" y="3276600"/>
            <a:ext cx="10334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50000</a:t>
            </a:r>
          </a:p>
        </p:txBody>
      </p:sp>
      <p:sp>
        <p:nvSpPr>
          <p:cNvPr id="60431" name="Text Box 14"/>
          <p:cNvSpPr txBox="1">
            <a:spLocks noChangeArrowheads="1"/>
          </p:cNvSpPr>
          <p:nvPr/>
        </p:nvSpPr>
        <p:spPr bwMode="auto">
          <a:xfrm>
            <a:off x="1658938" y="3810000"/>
            <a:ext cx="10842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Chang</a:t>
            </a:r>
          </a:p>
        </p:txBody>
      </p:sp>
      <p:sp>
        <p:nvSpPr>
          <p:cNvPr id="60432" name="Text Box 15"/>
          <p:cNvSpPr txBox="1">
            <a:spLocks noChangeArrowheads="1"/>
          </p:cNvSpPr>
          <p:nvPr/>
        </p:nvSpPr>
        <p:spPr bwMode="auto">
          <a:xfrm>
            <a:off x="3913188" y="3810000"/>
            <a:ext cx="9636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Smith</a:t>
            </a:r>
          </a:p>
        </p:txBody>
      </p:sp>
      <p:sp>
        <p:nvSpPr>
          <p:cNvPr id="60433" name="Rectangle 16"/>
          <p:cNvSpPr>
            <a:spLocks noChangeArrowheads="1"/>
          </p:cNvSpPr>
          <p:nvPr/>
        </p:nvSpPr>
        <p:spPr bwMode="auto">
          <a:xfrm>
            <a:off x="1524000" y="3200400"/>
            <a:ext cx="6172200" cy="762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434" name="Text Box 17"/>
          <p:cNvSpPr txBox="1">
            <a:spLocks noChangeArrowheads="1"/>
          </p:cNvSpPr>
          <p:nvPr/>
        </p:nvSpPr>
        <p:spPr bwMode="auto">
          <a:xfrm>
            <a:off x="6205538" y="3810000"/>
            <a:ext cx="10334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60000</a:t>
            </a:r>
          </a:p>
        </p:txBody>
      </p:sp>
      <p:sp>
        <p:nvSpPr>
          <p:cNvPr id="60435" name="Text Box 18"/>
          <p:cNvSpPr txBox="1">
            <a:spLocks noChangeArrowheads="1"/>
          </p:cNvSpPr>
          <p:nvPr/>
        </p:nvSpPr>
        <p:spPr bwMode="auto">
          <a:xfrm>
            <a:off x="6205538" y="4343400"/>
            <a:ext cx="10334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50000</a:t>
            </a:r>
          </a:p>
        </p:txBody>
      </p:sp>
      <p:sp>
        <p:nvSpPr>
          <p:cNvPr id="60436" name="Text Box 19"/>
          <p:cNvSpPr txBox="1">
            <a:spLocks noChangeArrowheads="1"/>
          </p:cNvSpPr>
          <p:nvPr/>
        </p:nvSpPr>
        <p:spPr bwMode="auto">
          <a:xfrm>
            <a:off x="1676400" y="4343400"/>
            <a:ext cx="573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Ivy</a:t>
            </a:r>
          </a:p>
        </p:txBody>
      </p:sp>
      <p:sp>
        <p:nvSpPr>
          <p:cNvPr id="60437" name="Text Box 20"/>
          <p:cNvSpPr txBox="1">
            <a:spLocks noChangeArrowheads="1"/>
          </p:cNvSpPr>
          <p:nvPr/>
        </p:nvSpPr>
        <p:spPr bwMode="auto">
          <a:xfrm>
            <a:off x="3913188" y="4343400"/>
            <a:ext cx="9636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algn="ctr" eaLnBrk="1" hangingPunct="1"/>
            <a:r>
              <a:rPr lang="en-US"/>
              <a:t>Smith</a:t>
            </a:r>
          </a:p>
        </p:txBody>
      </p:sp>
      <p:sp>
        <p:nvSpPr>
          <p:cNvPr id="60438" name="Text Box 21"/>
          <p:cNvSpPr txBox="1">
            <a:spLocks noChangeArrowheads="1"/>
          </p:cNvSpPr>
          <p:nvPr/>
        </p:nvSpPr>
        <p:spPr bwMode="auto">
          <a:xfrm>
            <a:off x="838200" y="5283111"/>
            <a:ext cx="7618542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dirty="0"/>
              <a:t>Typically allows numerical range and exact match</a:t>
            </a:r>
          </a:p>
          <a:p>
            <a:pPr eaLnBrk="1" hangingPunct="1"/>
            <a:r>
              <a:rPr lang="en-US" dirty="0"/>
              <a:t>(for text) queries, e.g.,</a:t>
            </a:r>
          </a:p>
          <a:p>
            <a:pPr eaLnBrk="1" hangingPunct="1"/>
            <a:r>
              <a:rPr lang="en-US" i="1" dirty="0"/>
              <a:t>    Salary &lt; 60000 AND Manager = Smith</a:t>
            </a:r>
            <a:r>
              <a:rPr lang="en-US" dirty="0"/>
              <a:t>.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342" y="61786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82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9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Unstructured data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Typically refers to free text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Allows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Keyword queries including operators</a:t>
            </a:r>
          </a:p>
          <a:p>
            <a:pPr lvl="1" eaLnBrk="1" hangingPunct="1"/>
            <a:r>
              <a:rPr lang="en-US" dirty="0">
                <a:latin typeface="Calibri" charset="0"/>
                <a:ea typeface="ＭＳ Ｐゴシック" charset="0"/>
              </a:rPr>
              <a:t>More sophisticated “concept” queries e.g.,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find all web pages dealing with </a:t>
            </a:r>
            <a:r>
              <a:rPr lang="en-US" i="1" dirty="0">
                <a:latin typeface="Calibri" charset="0"/>
                <a:ea typeface="ＭＳ Ｐゴシック" charset="0"/>
              </a:rPr>
              <a:t>drug abuse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Classic model for searching text documents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sz="20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144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B1279B1F-5CA2-2E4F-ADD0-76E041DCB2FE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1118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2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3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Semi-structured data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 fact almost no data is “unstructured”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E.g., this slide has distinctly identified zones such as the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Title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and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Bullets</a:t>
            </a:r>
          </a:p>
          <a:p>
            <a:pPr lvl="2" eaLnBrk="1" hangingPunct="1"/>
            <a:r>
              <a:rPr lang="en-US" dirty="0">
                <a:latin typeface="Calibri" charset="0"/>
                <a:ea typeface="ＭＳ Ｐゴシック" charset="0"/>
              </a:rPr>
              <a:t>… to say nothing of linguistic structure</a:t>
            </a:r>
            <a:endParaRPr lang="en-US" i="1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Facilitates “semi-structured” search such as</a:t>
            </a:r>
          </a:p>
          <a:p>
            <a:pPr lvl="1" eaLnBrk="1" hangingPunct="1"/>
            <a:r>
              <a:rPr lang="en-US" i="1" dirty="0">
                <a:latin typeface="Calibri" charset="0"/>
                <a:ea typeface="ＭＳ Ｐゴシック" charset="0"/>
              </a:rPr>
              <a:t>Title</a:t>
            </a:r>
            <a:r>
              <a:rPr lang="en-US" dirty="0">
                <a:latin typeface="Calibri" charset="0"/>
                <a:ea typeface="ＭＳ Ｐゴシック" charset="0"/>
              </a:rPr>
              <a:t> contains </a:t>
            </a:r>
            <a:r>
              <a:rPr lang="en-US" u="sng" dirty="0">
                <a:latin typeface="Calibri" charset="0"/>
                <a:ea typeface="ＭＳ Ｐゴシック" charset="0"/>
              </a:rPr>
              <a:t>data</a:t>
            </a:r>
            <a:r>
              <a:rPr lang="en-US" dirty="0">
                <a:latin typeface="Calibri" charset="0"/>
                <a:ea typeface="ＭＳ Ｐゴシック" charset="0"/>
              </a:rPr>
              <a:t> AND </a:t>
            </a:r>
            <a:r>
              <a:rPr lang="en-US" i="1" dirty="0">
                <a:latin typeface="Calibri" charset="0"/>
                <a:ea typeface="ＭＳ Ｐゴシック" charset="0"/>
              </a:rPr>
              <a:t>Bullets</a:t>
            </a:r>
            <a:r>
              <a:rPr lang="en-US" dirty="0">
                <a:latin typeface="Calibri" charset="0"/>
                <a:ea typeface="ＭＳ Ｐゴシック" charset="0"/>
              </a:rPr>
              <a:t> contain </a:t>
            </a:r>
            <a:r>
              <a:rPr lang="en-US" u="sng" dirty="0">
                <a:latin typeface="Calibri" charset="0"/>
                <a:ea typeface="ＭＳ Ｐゴシック" charset="0"/>
              </a:rPr>
              <a:t>search</a:t>
            </a:r>
          </a:p>
          <a:p>
            <a:pPr eaLnBrk="1" hangingPunct="1"/>
            <a:r>
              <a:rPr lang="en-US" dirty="0"/>
              <a:t>Or even</a:t>
            </a:r>
          </a:p>
          <a:p>
            <a:pPr lvl="1" eaLnBrk="1" hangingPunct="1"/>
            <a:r>
              <a:rPr lang="en-US" i="1" dirty="0"/>
              <a:t>Title</a:t>
            </a:r>
            <a:r>
              <a:rPr lang="en-US" dirty="0"/>
              <a:t> is about </a:t>
            </a:r>
            <a:r>
              <a:rPr lang="en-US" u="sng" dirty="0"/>
              <a:t>Object Oriented Programming</a:t>
            </a:r>
            <a:r>
              <a:rPr lang="en-US" dirty="0"/>
              <a:t> AND </a:t>
            </a:r>
            <a:r>
              <a:rPr lang="en-US" i="1" dirty="0"/>
              <a:t>Author</a:t>
            </a:r>
            <a:r>
              <a:rPr lang="en-US" dirty="0"/>
              <a:t>  something like </a:t>
            </a:r>
            <a:r>
              <a:rPr lang="en-US" u="sng" dirty="0" err="1"/>
              <a:t>stro</a:t>
            </a:r>
            <a:r>
              <a:rPr lang="en-US" u="sng" dirty="0"/>
              <a:t>*</a:t>
            </a:r>
            <a:r>
              <a:rPr lang="en-US" u="sng" dirty="0" err="1"/>
              <a:t>rup</a:t>
            </a:r>
            <a:r>
              <a:rPr lang="en-US" dirty="0"/>
              <a:t> </a:t>
            </a:r>
          </a:p>
          <a:p>
            <a:pPr lvl="1" eaLnBrk="1" hangingPunct="1"/>
            <a:r>
              <a:rPr lang="en-US" dirty="0"/>
              <a:t>where * is the wild-card operator</a:t>
            </a:r>
          </a:p>
          <a:p>
            <a:pPr eaLnBrk="1" hangingPunct="1"/>
            <a:endParaRPr lang="en-US" u="sng" dirty="0">
              <a:latin typeface="Calibri" charset="0"/>
              <a:ea typeface="ＭＳ Ｐゴシック" charset="0"/>
            </a:endParaRPr>
          </a:p>
          <a:p>
            <a:pPr lvl="1" eaLnBrk="1" hangingPunct="1"/>
            <a:endParaRPr lang="en-US" u="sng" dirty="0">
              <a:latin typeface="Calibri" charset="0"/>
              <a:ea typeface="ＭＳ Ｐゴシック" charset="0"/>
            </a:endParaRPr>
          </a:p>
        </p:txBody>
      </p:sp>
      <p:sp>
        <p:nvSpPr>
          <p:cNvPr id="6246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A005AB06-F6BE-C445-B7CC-6A7682B83F0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62396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85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7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How good are the retrieved docs?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charset="2"/>
              <a:buChar char="§"/>
              <a:defRPr/>
            </a:pPr>
            <a:r>
              <a:rPr lang="en-US" i="1" dirty="0">
                <a:solidFill>
                  <a:schemeClr val="accent5"/>
                </a:solidFill>
                <a:ea typeface="ＭＳ Ｐゴシック" charset="-128"/>
                <a:cs typeface="ＭＳ Ｐゴシック" charset="-128"/>
              </a:rPr>
              <a:t>Precision </a:t>
            </a:r>
            <a:r>
              <a:rPr lang="en-US" dirty="0">
                <a:ea typeface="ＭＳ Ｐゴシック" charset="-128"/>
                <a:cs typeface="ＭＳ Ｐゴシック" charset="-128"/>
              </a:rPr>
              <a:t>: Fraction of retrieved docs that are relevant to the user’s </a:t>
            </a:r>
            <a:r>
              <a:rPr lang="en-US" dirty="0">
                <a:solidFill>
                  <a:schemeClr val="accent2"/>
                </a:solidFill>
                <a:ea typeface="ＭＳ Ｐゴシック" charset="-128"/>
                <a:cs typeface="ＭＳ Ｐゴシック" charset="-128"/>
              </a:rPr>
              <a:t>information need</a:t>
            </a:r>
          </a:p>
          <a:p>
            <a:pPr eaLnBrk="1" hangingPunct="1">
              <a:buFont typeface="Wingdings" charset="2"/>
              <a:buChar char="§"/>
              <a:defRPr/>
            </a:pPr>
            <a:r>
              <a:rPr lang="en-US" i="1" dirty="0">
                <a:solidFill>
                  <a:srgbClr val="139CB7"/>
                </a:solidFill>
                <a:ea typeface="ＭＳ Ｐゴシック" charset="-128"/>
                <a:cs typeface="ＭＳ Ｐゴシック" charset="-128"/>
              </a:rPr>
              <a:t>Recall</a:t>
            </a:r>
            <a:r>
              <a:rPr lang="en-US" dirty="0">
                <a:solidFill>
                  <a:srgbClr val="139CB7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>
                <a:ea typeface="ＭＳ Ｐゴシック" charset="-128"/>
                <a:cs typeface="ＭＳ Ｐゴシック" charset="-128"/>
              </a:rPr>
              <a:t>: Fraction of relevant docs in collection that are retrieved</a:t>
            </a:r>
          </a:p>
          <a:p>
            <a:pPr eaLnBrk="1" hangingPunct="1">
              <a:buFont typeface="Wingdings" charset="2"/>
              <a:buChar char="§"/>
              <a:defRPr/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lvl="1" eaLnBrk="1" hangingPunct="1">
              <a:buFont typeface="Wingdings" charset="2"/>
              <a:buChar char="§"/>
              <a:defRPr/>
            </a:pPr>
            <a:r>
              <a:rPr lang="en-US" dirty="0">
                <a:ea typeface="ＭＳ Ｐゴシック" charset="-128"/>
                <a:cs typeface="ＭＳ Ｐゴシック" charset="-128"/>
              </a:rPr>
              <a:t>More precise definitions and measurements to follow later</a:t>
            </a: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C7C971E6-1DA2-2640-A472-FB401E0F24E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25" name="TextBox 4"/>
          <p:cNvSpPr txBox="1">
            <a:spLocks noChangeArrowheads="1"/>
          </p:cNvSpPr>
          <p:nvPr/>
        </p:nvSpPr>
        <p:spPr bwMode="auto">
          <a:xfrm>
            <a:off x="7620000" y="-33338"/>
            <a:ext cx="9683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1.1</a:t>
            </a:r>
          </a:p>
        </p:txBody>
      </p:sp>
    </p:spTree>
    <p:extLst>
      <p:ext uri="{BB962C8B-B14F-4D97-AF65-F5344CB8AC3E}">
        <p14:creationId xmlns:p14="http://schemas.microsoft.com/office/powerpoint/2010/main" val="2592941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Semi-structured data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 fact almost no data is “unstructured”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E.g., this slide has distinctly identified zones such as the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Title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and </a:t>
            </a:r>
            <a:r>
              <a:rPr lang="en-US" i="1" dirty="0">
                <a:latin typeface="Calibri" charset="0"/>
                <a:ea typeface="ＭＳ Ｐゴシック" charset="0"/>
                <a:cs typeface="ＭＳ Ｐゴシック" charset="0"/>
              </a:rPr>
              <a:t>Bullets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Facilitates “semi-structured” search such as</a:t>
            </a:r>
          </a:p>
          <a:p>
            <a:pPr lvl="1" eaLnBrk="1" hangingPunct="1"/>
            <a:r>
              <a:rPr lang="en-US" i="1" dirty="0">
                <a:latin typeface="Calibri" charset="0"/>
                <a:ea typeface="ＭＳ Ｐゴシック" charset="0"/>
              </a:rPr>
              <a:t>Title</a:t>
            </a:r>
            <a:r>
              <a:rPr lang="en-US" dirty="0">
                <a:latin typeface="Calibri" charset="0"/>
                <a:ea typeface="ＭＳ Ｐゴシック" charset="0"/>
              </a:rPr>
              <a:t> contains </a:t>
            </a:r>
            <a:r>
              <a:rPr lang="en-US" u="sng" dirty="0">
                <a:latin typeface="Calibri" charset="0"/>
                <a:ea typeface="ＭＳ Ｐゴシック" charset="0"/>
              </a:rPr>
              <a:t>data</a:t>
            </a:r>
            <a:r>
              <a:rPr lang="en-US" dirty="0">
                <a:latin typeface="Calibri" charset="0"/>
                <a:ea typeface="ＭＳ Ｐゴシック" charset="0"/>
              </a:rPr>
              <a:t> AND </a:t>
            </a:r>
            <a:r>
              <a:rPr lang="en-US" i="1" dirty="0">
                <a:latin typeface="Calibri" charset="0"/>
                <a:ea typeface="ＭＳ Ｐゴシック" charset="0"/>
              </a:rPr>
              <a:t>Bullets</a:t>
            </a:r>
            <a:r>
              <a:rPr lang="en-US" dirty="0">
                <a:latin typeface="Calibri" charset="0"/>
                <a:ea typeface="ＭＳ Ｐゴシック" charset="0"/>
              </a:rPr>
              <a:t> contain </a:t>
            </a:r>
            <a:r>
              <a:rPr lang="en-US" u="sng" dirty="0">
                <a:latin typeface="Calibri" charset="0"/>
                <a:ea typeface="ＭＳ Ｐゴシック" charset="0"/>
              </a:rPr>
              <a:t>search</a:t>
            </a:r>
          </a:p>
          <a:p>
            <a:pPr lvl="1" eaLnBrk="1" hangingPunct="1"/>
            <a:endParaRPr lang="en-US" u="sng" dirty="0">
              <a:latin typeface="Calibri" charset="0"/>
              <a:ea typeface="ＭＳ Ｐゴシック" charset="0"/>
            </a:endParaRPr>
          </a:p>
          <a:p>
            <a:pPr lvl="1" eaLnBrk="1" hangingPunct="1"/>
            <a:endParaRPr lang="en-US" u="sng" dirty="0">
              <a:latin typeface="Calibri" charset="0"/>
              <a:ea typeface="ＭＳ Ｐゴシック" charset="0"/>
            </a:endParaRPr>
          </a:p>
          <a:p>
            <a:pPr lvl="2" eaLnBrk="1" hangingPunct="1">
              <a:buFont typeface="Wingdings" charset="0"/>
              <a:buNone/>
            </a:pPr>
            <a:r>
              <a:rPr lang="en-US" sz="2400" dirty="0">
                <a:latin typeface="Calibri" charset="0"/>
                <a:ea typeface="ＭＳ Ｐゴシック" charset="0"/>
              </a:rPr>
              <a:t>… to say nothing of linguistic structure</a:t>
            </a:r>
          </a:p>
        </p:txBody>
      </p:sp>
      <p:sp>
        <p:nvSpPr>
          <p:cNvPr id="6246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A005AB06-F6BE-C445-B7CC-6A7682B83F00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70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60922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3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9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More sophisticated semi-structured search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Title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is about </a:t>
            </a:r>
            <a:r>
              <a:rPr lang="en-US" u="sng">
                <a:latin typeface="Calibri" charset="0"/>
                <a:ea typeface="ＭＳ Ｐゴシック" charset="0"/>
                <a:cs typeface="ＭＳ Ｐゴシック" charset="0"/>
              </a:rPr>
              <a:t>Object Oriented Programming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AND 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Author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 something like </a:t>
            </a:r>
            <a:r>
              <a:rPr lang="en-US" u="sng">
                <a:latin typeface="Calibri" charset="0"/>
                <a:ea typeface="ＭＳ Ｐゴシック" charset="0"/>
                <a:cs typeface="ＭＳ Ｐゴシック" charset="0"/>
              </a:rPr>
              <a:t>stro*rup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where * is the wild-card operator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Issues: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how do you process </a:t>
            </a:r>
            <a:r>
              <a:rPr lang="ja-JP" altLang="en-US">
                <a:latin typeface="Calibri" charset="0"/>
                <a:ea typeface="ＭＳ Ｐゴシック" charset="0"/>
              </a:rPr>
              <a:t>“</a:t>
            </a:r>
            <a:r>
              <a:rPr lang="en-US">
                <a:latin typeface="Calibri" charset="0"/>
                <a:ea typeface="ＭＳ Ｐゴシック" charset="0"/>
              </a:rPr>
              <a:t>about</a:t>
            </a:r>
            <a:r>
              <a:rPr lang="ja-JP" altLang="en-US">
                <a:latin typeface="Calibri" charset="0"/>
                <a:ea typeface="ＭＳ Ｐゴシック" charset="0"/>
              </a:rPr>
              <a:t>”</a:t>
            </a:r>
            <a:r>
              <a:rPr lang="en-US">
                <a:latin typeface="Calibri" charset="0"/>
                <a:ea typeface="ＭＳ Ｐゴシック" charset="0"/>
              </a:rPr>
              <a:t>?</a:t>
            </a:r>
          </a:p>
          <a:p>
            <a:pPr lvl="1" eaLnBrk="1" hangingPunct="1"/>
            <a:r>
              <a:rPr lang="en-US">
                <a:latin typeface="Calibri" charset="0"/>
                <a:ea typeface="ＭＳ Ｐゴシック" charset="0"/>
              </a:rPr>
              <a:t>how do you rank results?</a:t>
            </a:r>
          </a:p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focus of XML search (</a:t>
            </a:r>
            <a:r>
              <a:rPr lang="en-US" i="1">
                <a:latin typeface="Calibri" charset="0"/>
                <a:ea typeface="ＭＳ Ｐゴシック" charset="0"/>
                <a:cs typeface="ＭＳ Ｐゴシック" charset="0"/>
              </a:rPr>
              <a:t>IIR 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chapter 10)</a:t>
            </a:r>
          </a:p>
          <a:p>
            <a:pPr lvl="1" eaLnBrk="1" hangingPunct="1">
              <a:buFont typeface="Wingdings" charset="0"/>
              <a:buNone/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49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Arial Unicode MS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Arial Unicode MS" charset="0"/>
                <a:cs typeface="Arial Unicode MS" charset="0"/>
              </a:defRPr>
            </a:lvl9pPr>
          </a:lstStyle>
          <a:p>
            <a:pPr eaLnBrk="1" hangingPunct="1"/>
            <a:fld id="{EB8CA5C9-0C91-2A4E-AEBA-F8DB602A8CA1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71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61118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66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Structured vs. Unstructured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95168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Introducing Information Retrieval </a:t>
            </a: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and Web Search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7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1066800" y="3886200"/>
            <a:ext cx="7010400" cy="23622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Term-document incidence matrices</a:t>
            </a:r>
            <a:endParaRPr lang="en-US" dirty="0">
              <a:latin typeface="Calibri" charset="0"/>
              <a:ea typeface="ＭＳ Ｐゴシック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770119"/>
      </p:ext>
    </p:extLst>
  </p:cSld>
  <p:clrMapOvr>
    <a:masterClrMapping/>
  </p:clrMapOvr>
</p:sld>
</file>

<file path=ppt/theme/theme1.xml><?xml version="1.0" encoding="utf-8"?>
<a:theme xmlns:a="http://schemas.openxmlformats.org/drawingml/2006/main" name="IIR-slides">
  <a:themeElements>
    <a:clrScheme name="IIR Book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37085"/>
      </a:accent1>
      <a:accent2>
        <a:srgbClr val="C0504D"/>
      </a:accent2>
      <a:accent3>
        <a:srgbClr val="357E69"/>
      </a:accent3>
      <a:accent4>
        <a:srgbClr val="918BA3"/>
      </a:accent4>
      <a:accent5>
        <a:srgbClr val="139CB7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lumMod val="40000"/>
            <a:lumOff val="60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IIR-slides.pot</Template>
  <TotalTime>18764</TotalTime>
  <Words>3327</Words>
  <Application>Microsoft Office PowerPoint</Application>
  <PresentationFormat>On-screen Show (4:3)</PresentationFormat>
  <Paragraphs>719</Paragraphs>
  <Slides>72</Slides>
  <Notes>7</Notes>
  <HiddenSlides>10</HiddenSlides>
  <MMClips>23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86" baseType="lpstr">
      <vt:lpstr>ＭＳ Ｐゴシック</vt:lpstr>
      <vt:lpstr>Arial</vt:lpstr>
      <vt:lpstr>Arial Unicode MS</vt:lpstr>
      <vt:lpstr>Calibri</vt:lpstr>
      <vt:lpstr>Comic Sans MS</vt:lpstr>
      <vt:lpstr>Consolas</vt:lpstr>
      <vt:lpstr>Lucida Sans</vt:lpstr>
      <vt:lpstr>Lucida Sans Typewriter</vt:lpstr>
      <vt:lpstr>Symbol</vt:lpstr>
      <vt:lpstr>Tahoma</vt:lpstr>
      <vt:lpstr>Times New Roman</vt:lpstr>
      <vt:lpstr>Wingdings</vt:lpstr>
      <vt:lpstr>IIR-slides</vt:lpstr>
      <vt:lpstr>Worksheet</vt:lpstr>
      <vt:lpstr>PowerPoint Presentation</vt:lpstr>
      <vt:lpstr>Information Retrieval</vt:lpstr>
      <vt:lpstr>Unstructured (text) vs. structured (database) data in the mid-nineties</vt:lpstr>
      <vt:lpstr>Unstructured (text) vs. structured (database) data today</vt:lpstr>
      <vt:lpstr>Basic assumptions of Information Retrieval</vt:lpstr>
      <vt:lpstr>The classic search model</vt:lpstr>
      <vt:lpstr>How good are the retrieved docs?</vt:lpstr>
      <vt:lpstr>PowerPoint Presentation</vt:lpstr>
      <vt:lpstr>PowerPoint Presentation</vt:lpstr>
      <vt:lpstr>Unstructured data in 1620</vt:lpstr>
      <vt:lpstr>Term-document incidence matrices</vt:lpstr>
      <vt:lpstr>Incidence vectors</vt:lpstr>
      <vt:lpstr>Answers to query</vt:lpstr>
      <vt:lpstr>Bigger collections</vt:lpstr>
      <vt:lpstr>Can’t build the matrix</vt:lpstr>
      <vt:lpstr>PowerPoint Presentation</vt:lpstr>
      <vt:lpstr>PowerPoint Presentation</vt:lpstr>
      <vt:lpstr>Inverted index</vt:lpstr>
      <vt:lpstr>Inverted index</vt:lpstr>
      <vt:lpstr>Inverted index construction</vt:lpstr>
      <vt:lpstr>Inverted index construction</vt:lpstr>
      <vt:lpstr>Initial stages of text processing</vt:lpstr>
      <vt:lpstr>Indexer steps: Token sequence</vt:lpstr>
      <vt:lpstr>Indexer steps: Sort</vt:lpstr>
      <vt:lpstr>Indexer steps: Dictionary &amp; Postings</vt:lpstr>
      <vt:lpstr>Where do we pay in storage?</vt:lpstr>
      <vt:lpstr>PowerPoint Presentation</vt:lpstr>
      <vt:lpstr>PowerPoint Presentation</vt:lpstr>
      <vt:lpstr>The index we just built</vt:lpstr>
      <vt:lpstr>Query processing: AND</vt:lpstr>
      <vt:lpstr>The merge</vt:lpstr>
      <vt:lpstr>The merge</vt:lpstr>
      <vt:lpstr>Intersecting two postings lists (a “merge” algorithm)</vt:lpstr>
      <vt:lpstr>PowerPoint Presentation</vt:lpstr>
      <vt:lpstr>PowerPoint Presentation</vt:lpstr>
      <vt:lpstr>Boolean queries: Exact match</vt:lpstr>
      <vt:lpstr>Example: WestLaw   http://www.westlaw.com/</vt:lpstr>
      <vt:lpstr>Example: WestLaw   http://www.westlaw.com/</vt:lpstr>
      <vt:lpstr>Boolean queries:  More general merges</vt:lpstr>
      <vt:lpstr>Merging</vt:lpstr>
      <vt:lpstr>Query optimization</vt:lpstr>
      <vt:lpstr>Query optimization example</vt:lpstr>
      <vt:lpstr>Exercise</vt:lpstr>
      <vt:lpstr>More general optimization</vt:lpstr>
      <vt:lpstr>Query processing exercises</vt:lpstr>
      <vt:lpstr>Exercise</vt:lpstr>
      <vt:lpstr>PowerPoint Presentation</vt:lpstr>
      <vt:lpstr>PowerPoint Presentation</vt:lpstr>
      <vt:lpstr>Phrase queries</vt:lpstr>
      <vt:lpstr>A first attempt: Biword indexes</vt:lpstr>
      <vt:lpstr>Longer phrase queries</vt:lpstr>
      <vt:lpstr>Extended biwords</vt:lpstr>
      <vt:lpstr>Issues for biword indexes</vt:lpstr>
      <vt:lpstr>Solution 2: Positional indexes</vt:lpstr>
      <vt:lpstr>Positional index example</vt:lpstr>
      <vt:lpstr>Processing a phrase query</vt:lpstr>
      <vt:lpstr>Proximity queries</vt:lpstr>
      <vt:lpstr>Positional index size</vt:lpstr>
      <vt:lpstr>Positional index size</vt:lpstr>
      <vt:lpstr>Rules of thumb</vt:lpstr>
      <vt:lpstr>Combination schemes</vt:lpstr>
      <vt:lpstr>PowerPoint Presentation</vt:lpstr>
      <vt:lpstr>PowerPoint Presentation</vt:lpstr>
      <vt:lpstr>What’s ahead in IR? Beyond term search</vt:lpstr>
      <vt:lpstr>Evidence accumulation</vt:lpstr>
      <vt:lpstr>Ranking search results</vt:lpstr>
      <vt:lpstr>IR vs. databases: Structured vs unstructured data</vt:lpstr>
      <vt:lpstr>Unstructured data</vt:lpstr>
      <vt:lpstr>Semi-structured data</vt:lpstr>
      <vt:lpstr>Semi-structured data</vt:lpstr>
      <vt:lpstr>More sophisticated semi-structured search</vt:lpstr>
      <vt:lpstr>PowerPoint Presentation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Christopher Manning</dc:creator>
  <cp:lastModifiedBy>Ahmad</cp:lastModifiedBy>
  <cp:revision>333</cp:revision>
  <cp:lastPrinted>2019-04-04T04:15:45Z</cp:lastPrinted>
  <dcterms:created xsi:type="dcterms:W3CDTF">2009-09-21T23:46:17Z</dcterms:created>
  <dcterms:modified xsi:type="dcterms:W3CDTF">2020-03-05T07:22:20Z</dcterms:modified>
</cp:coreProperties>
</file>